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SpecialPlsOnTitleSld="0">
  <p:sldMasterIdLst>
    <p:sldMasterId id="2147483754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</p:sldIdLst>
  <p:sldSz cx="12192000" cy="6858000"/>
  <p:notesSz cx="6794500" cy="9906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김영호" initials="김" lastIdx="2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20114" autoAdjust="0"/>
    <p:restoredTop sz="86556" autoAdjust="0"/>
  </p:normalViewPr>
  <p:slideViewPr>
    <p:cSldViewPr snapToGrid="0">
      <p:cViewPr varScale="1">
        <p:scale>
          <a:sx n="100" d="100"/>
          <a:sy n="100" d="100"/>
        </p:scale>
        <p:origin x="648" y="72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115" d="100"/>
          <a:sy n="115" d="100"/>
        </p:scale>
        <p:origin x="4326" y="126"/>
      </p:cViewPr>
    </p:cSldViewPr>
  </p:notes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slide" Target="slides/slide38.xml"  /><Relationship Id="rId42" Type="http://schemas.openxmlformats.org/officeDocument/2006/relationships/slide" Target="slides/slide39.xml"  /><Relationship Id="rId43" Type="http://schemas.openxmlformats.org/officeDocument/2006/relationships/slide" Target="slides/slide40.xml"  /><Relationship Id="rId44" Type="http://schemas.openxmlformats.org/officeDocument/2006/relationships/slide" Target="slides/slide41.xml"  /><Relationship Id="rId45" Type="http://schemas.openxmlformats.org/officeDocument/2006/relationships/slide" Target="slides/slide42.xml"  /><Relationship Id="rId46" Type="http://schemas.openxmlformats.org/officeDocument/2006/relationships/slide" Target="slides/slide43.xml"  /><Relationship Id="rId47" Type="http://schemas.openxmlformats.org/officeDocument/2006/relationships/slide" Target="slides/slide44.xml"  /><Relationship Id="rId48" Type="http://schemas.openxmlformats.org/officeDocument/2006/relationships/slide" Target="slides/slide45.xml"  /><Relationship Id="rId49" Type="http://schemas.openxmlformats.org/officeDocument/2006/relationships/slide" Target="slides/slide46.xml"  /><Relationship Id="rId5" Type="http://schemas.openxmlformats.org/officeDocument/2006/relationships/slide" Target="slides/slide2.xml"  /><Relationship Id="rId50" Type="http://schemas.openxmlformats.org/officeDocument/2006/relationships/slide" Target="slides/slide47.xml"  /><Relationship Id="rId51" Type="http://schemas.openxmlformats.org/officeDocument/2006/relationships/slide" Target="slides/slide48.xml"  /><Relationship Id="rId52" Type="http://schemas.openxmlformats.org/officeDocument/2006/relationships/slide" Target="slides/slide49.xml"  /><Relationship Id="rId53" Type="http://schemas.openxmlformats.org/officeDocument/2006/relationships/slide" Target="slides/slide50.xml"  /><Relationship Id="rId54" Type="http://schemas.openxmlformats.org/officeDocument/2006/relationships/slide" Target="slides/slide51.xml"  /><Relationship Id="rId55" Type="http://schemas.openxmlformats.org/officeDocument/2006/relationships/slide" Target="slides/slide52.xml"  /><Relationship Id="rId56" Type="http://schemas.openxmlformats.org/officeDocument/2006/relationships/slide" Target="slides/slide53.xml"  /><Relationship Id="rId57" Type="http://schemas.openxmlformats.org/officeDocument/2006/relationships/slide" Target="slides/slide54.xml"  /><Relationship Id="rId58" Type="http://schemas.openxmlformats.org/officeDocument/2006/relationships/slide" Target="slides/slide55.xml"  /><Relationship Id="rId59" Type="http://schemas.openxmlformats.org/officeDocument/2006/relationships/slide" Target="slides/slide56.xml"  /><Relationship Id="rId6" Type="http://schemas.openxmlformats.org/officeDocument/2006/relationships/slide" Target="slides/slide3.xml"  /><Relationship Id="rId60" Type="http://schemas.openxmlformats.org/officeDocument/2006/relationships/slide" Target="slides/slide57.xml"  /><Relationship Id="rId61" Type="http://schemas.openxmlformats.org/officeDocument/2006/relationships/slide" Target="slides/slide58.xml"  /><Relationship Id="rId62" Type="http://schemas.openxmlformats.org/officeDocument/2006/relationships/slide" Target="slides/slide59.xml"  /><Relationship Id="rId63" Type="http://schemas.openxmlformats.org/officeDocument/2006/relationships/slide" Target="slides/slide60.xml"  /><Relationship Id="rId64" Type="http://schemas.openxmlformats.org/officeDocument/2006/relationships/slide" Target="slides/slide61.xml"  /><Relationship Id="rId65" Type="http://schemas.openxmlformats.org/officeDocument/2006/relationships/slide" Target="slides/slide62.xml"  /><Relationship Id="rId66" Type="http://schemas.openxmlformats.org/officeDocument/2006/relationships/slide" Target="slides/slide63.xml"  /><Relationship Id="rId67" Type="http://schemas.openxmlformats.org/officeDocument/2006/relationships/slide" Target="slides/slide64.xml"  /><Relationship Id="rId68" Type="http://schemas.openxmlformats.org/officeDocument/2006/relationships/slide" Target="slides/slide65.xml"  /><Relationship Id="rId69" Type="http://schemas.openxmlformats.org/officeDocument/2006/relationships/slide" Target="slides/slide66.xml"  /><Relationship Id="rId7" Type="http://schemas.openxmlformats.org/officeDocument/2006/relationships/slide" Target="slides/slide4.xml"  /><Relationship Id="rId70" Type="http://schemas.openxmlformats.org/officeDocument/2006/relationships/slide" Target="slides/slide67.xml"  /><Relationship Id="rId71" Type="http://schemas.openxmlformats.org/officeDocument/2006/relationships/commentAuthors" Target="commentAuthors.xml"  /><Relationship Id="rId72" Type="http://schemas.openxmlformats.org/officeDocument/2006/relationships/presProps" Target="presProps.xml"  /><Relationship Id="rId73" Type="http://schemas.openxmlformats.org/officeDocument/2006/relationships/viewProps" Target="viewProps.xml"  /><Relationship Id="rId74" Type="http://schemas.openxmlformats.org/officeDocument/2006/relationships/theme" Target="theme/theme1.xml"  /><Relationship Id="rId75" Type="http://schemas.openxmlformats.org/officeDocument/2006/relationships/tableStyles" Target="tableStyles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44283" cy="49702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702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C963F3D-2EF4-4D49-839B-5F1378A67BFD}" type="datetime1">
              <a:rPr lang="ko-KR" altLang="en-US"/>
              <a:pPr lvl="0">
                <a:defRPr/>
              </a:pPr>
              <a:t>2023-04-12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08981"/>
            <a:ext cx="2944283" cy="497019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8645" y="9408981"/>
            <a:ext cx="2944283" cy="497019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4AFB3BCD-1257-4E0B-A3CE-1945CA8C9A5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44283" cy="49702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702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98E27482-4C1B-4C7F-91D8-FBC4C690AB75}" type="datetime1">
              <a:rPr lang="ko-KR" altLang="en-US"/>
              <a:pPr lvl="0">
                <a:defRPr/>
              </a:pPr>
              <a:t>2023-04-12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67262"/>
            <a:ext cx="5435600" cy="3900488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08981"/>
            <a:ext cx="2944283" cy="497019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8645" y="9408981"/>
            <a:ext cx="2944283" cy="497019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EBB4A9A3-B107-4469-B41C-1BD4FAA7F7FA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>
              <a:defRPr/>
            </a:pPr>
            <a:fld id="{EBB4A9A3-B107-4469-B41C-1BD4FAA7F7FA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0"/>
          </p:nvPr>
        </p:nvSpPr>
        <p:spPr>
          <a:xfrm>
            <a:off x="914400" y="1122362"/>
            <a:ext cx="10363200" cy="2387600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idx="0"/>
          </p:nvPr>
        </p:nvSpPr>
        <p:spPr>
          <a:xfrm>
            <a:off x="8724900" y="365124"/>
            <a:ext cx="2628900" cy="5811837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4"/>
            <a:ext cx="7734300" cy="5811837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3_제목 및 내용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pPr lvl="0">
              <a:defRPr/>
            </a:pPr>
            <a:r>
              <a:rPr lang="en-US" altLang="ko-KR"/>
              <a:t>Master Title Style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838200" y="1606582"/>
            <a:ext cx="10515600" cy="4570380"/>
          </a:xfrm>
        </p:spPr>
        <p:txBody>
          <a:bodyPr/>
          <a:lstStyle>
            <a:lvl1pPr>
              <a:lnSpc>
                <a:spcPct val="120000"/>
              </a:lnSpc>
              <a:spcAft>
                <a:spcPts val="900"/>
              </a:spcAft>
              <a:defRPr/>
            </a:lvl1pPr>
            <a:lvl2pPr>
              <a:lnSpc>
                <a:spcPct val="120000"/>
              </a:lnSpc>
              <a:spcAft>
                <a:spcPts val="900"/>
              </a:spcAft>
              <a:defRPr/>
            </a:lvl2pPr>
            <a:lvl3pPr>
              <a:lnSpc>
                <a:spcPct val="120000"/>
              </a:lnSpc>
              <a:defRPr baseline="0"/>
            </a:lvl3pPr>
            <a:lvl4pPr>
              <a:lnSpc>
                <a:spcPct val="120000"/>
              </a:lnSpc>
              <a:defRPr baseline="0"/>
            </a:lvl4pPr>
            <a:lvl5pPr>
              <a:lnSpc>
                <a:spcPct val="120000"/>
              </a:lnSpc>
              <a:defRPr baseline="0"/>
            </a:lvl5pPr>
          </a:lstStyle>
          <a:p>
            <a:pPr lvl="0">
              <a:defRPr/>
            </a:pPr>
            <a:r>
              <a:rPr lang="en-US" altLang="ko-KR"/>
              <a:t>Master Text Style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Second Text</a:t>
            </a:r>
            <a:endParaRPr lang="en-US" altLang="ko-KR"/>
          </a:p>
          <a:p>
            <a:pPr lvl="2">
              <a:defRPr/>
            </a:pPr>
            <a:r>
              <a:rPr lang="en-US" altLang="ko-KR"/>
              <a:t>Third Text</a:t>
            </a:r>
            <a:endParaRPr lang="en-US" altLang="ko-KR"/>
          </a:p>
          <a:p>
            <a:pPr lvl="3">
              <a:defRPr/>
            </a:pPr>
            <a:r>
              <a:rPr lang="en-US" altLang="ko-KR"/>
              <a:t>Fourth Text</a:t>
            </a:r>
            <a:endParaRPr lang="en-US" altLang="ko-KR"/>
          </a:p>
          <a:p>
            <a:pPr lvl="4">
              <a:defRPr/>
            </a:pPr>
            <a:r>
              <a:rPr lang="en-US" altLang="ko-KR"/>
              <a:t>Fifth Text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D8D2C9-F5A5-4A0D-B920-B2EB7C68C60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1037064" y="936125"/>
            <a:ext cx="10361342" cy="636586"/>
          </a:xfrm>
        </p:spPr>
        <p:txBody>
          <a:bodyPr/>
          <a:lstStyle>
            <a:lvl1pPr marL="0" indent="0">
              <a:buNone/>
              <a:defRPr baseline="0">
                <a:solidFill>
                  <a:srgbClr val="92d050"/>
                </a:solidFill>
                <a:latin typeface="Helvetica 45 Light"/>
              </a:defRPr>
            </a:lvl1pPr>
          </a:lstStyle>
          <a:p>
            <a:pPr lvl="0">
              <a:defRPr/>
            </a:pPr>
            <a:r>
              <a:rPr lang="en-US" altLang="ko-KR"/>
              <a:t>SubTitle Style</a:t>
            </a:r>
            <a:endParaRPr lang="ko-KR" altLang="en-US"/>
          </a:p>
        </p:txBody>
      </p:sp>
      <p:sp>
        <p:nvSpPr>
          <p:cNvPr id="11" name="TextBox 10"/>
          <p:cNvSpPr txBox="1"/>
          <p:nvPr userDrawn="1"/>
        </p:nvSpPr>
        <p:spPr>
          <a:xfrm rot="5400000">
            <a:off x="819473" y="998114"/>
            <a:ext cx="288861" cy="400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50">
                <a:solidFill>
                  <a:srgbClr val="92d050"/>
                </a:solidFill>
                <a:latin typeface="Helvetica 65 Medium"/>
              </a:rPr>
              <a:t>^</a:t>
            </a:r>
            <a:endParaRPr lang="ko-KR" altLang="en-US" sz="1350">
              <a:solidFill>
                <a:srgbClr val="92d050"/>
              </a:solidFill>
              <a:latin typeface="Helvetica 65 Medium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4_제목 및 내용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pPr lvl="0">
              <a:defRPr/>
            </a:pPr>
            <a:r>
              <a:rPr lang="en-US" altLang="ko-KR"/>
              <a:t>Master Title Style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838200" y="1606582"/>
            <a:ext cx="10515600" cy="4570380"/>
          </a:xfrm>
        </p:spPr>
        <p:txBody>
          <a:bodyPr/>
          <a:lstStyle>
            <a:lvl1pPr>
              <a:lnSpc>
                <a:spcPct val="120000"/>
              </a:lnSpc>
              <a:spcAft>
                <a:spcPts val="900"/>
              </a:spcAft>
              <a:defRPr/>
            </a:lvl1pPr>
            <a:lvl2pPr>
              <a:lnSpc>
                <a:spcPct val="120000"/>
              </a:lnSpc>
              <a:spcAft>
                <a:spcPts val="900"/>
              </a:spcAft>
              <a:defRPr/>
            </a:lvl2pPr>
            <a:lvl3pPr>
              <a:lnSpc>
                <a:spcPct val="120000"/>
              </a:lnSpc>
              <a:defRPr baseline="0"/>
            </a:lvl3pPr>
            <a:lvl4pPr>
              <a:lnSpc>
                <a:spcPct val="120000"/>
              </a:lnSpc>
              <a:defRPr baseline="0"/>
            </a:lvl4pPr>
            <a:lvl5pPr>
              <a:lnSpc>
                <a:spcPct val="120000"/>
              </a:lnSpc>
              <a:defRPr baseline="0"/>
            </a:lvl5pPr>
          </a:lstStyle>
          <a:p>
            <a:pPr lvl="0">
              <a:defRPr/>
            </a:pPr>
            <a:r>
              <a:rPr lang="en-US" altLang="ko-KR"/>
              <a:t>Master Text Style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Second Text</a:t>
            </a:r>
            <a:endParaRPr lang="en-US" altLang="ko-KR"/>
          </a:p>
          <a:p>
            <a:pPr lvl="2">
              <a:defRPr/>
            </a:pPr>
            <a:r>
              <a:rPr lang="en-US" altLang="ko-KR"/>
              <a:t>Third Text</a:t>
            </a:r>
            <a:endParaRPr lang="en-US" altLang="ko-KR"/>
          </a:p>
          <a:p>
            <a:pPr lvl="3">
              <a:defRPr/>
            </a:pPr>
            <a:r>
              <a:rPr lang="en-US" altLang="ko-KR"/>
              <a:t>Fourth Text</a:t>
            </a:r>
            <a:endParaRPr lang="en-US" altLang="ko-KR"/>
          </a:p>
          <a:p>
            <a:pPr lvl="4">
              <a:defRPr/>
            </a:pPr>
            <a:r>
              <a:rPr lang="en-US" altLang="ko-KR"/>
              <a:t>Fifth Text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D8D2C9-F5A5-4A0D-B920-B2EB7C68C60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1037064" y="936125"/>
            <a:ext cx="10361342" cy="636586"/>
          </a:xfrm>
        </p:spPr>
        <p:txBody>
          <a:bodyPr/>
          <a:lstStyle>
            <a:lvl1pPr marL="0" indent="0">
              <a:buNone/>
              <a:defRPr baseline="0">
                <a:solidFill>
                  <a:srgbClr val="92d050"/>
                </a:solidFill>
                <a:latin typeface="Helvetica 45 Light"/>
              </a:defRPr>
            </a:lvl1pPr>
          </a:lstStyle>
          <a:p>
            <a:pPr lvl="0">
              <a:defRPr/>
            </a:pPr>
            <a:r>
              <a:rPr lang="en-US" altLang="ko-KR"/>
              <a:t>SubTitle Style</a:t>
            </a:r>
            <a:endParaRPr lang="ko-KR" altLang="en-US"/>
          </a:p>
        </p:txBody>
      </p:sp>
      <p:sp>
        <p:nvSpPr>
          <p:cNvPr id="11" name="TextBox 10"/>
          <p:cNvSpPr txBox="1"/>
          <p:nvPr userDrawn="1"/>
        </p:nvSpPr>
        <p:spPr>
          <a:xfrm rot="5400000">
            <a:off x="819473" y="998114"/>
            <a:ext cx="288861" cy="400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50">
                <a:solidFill>
                  <a:srgbClr val="92d050"/>
                </a:solidFill>
                <a:latin typeface="Helvetica 65 Medium"/>
              </a:rPr>
              <a:t>^</a:t>
            </a:r>
            <a:endParaRPr lang="ko-KR" altLang="en-US" sz="1350">
              <a:solidFill>
                <a:srgbClr val="92d050"/>
              </a:solidFill>
              <a:latin typeface="Helvetica 65 Medium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2_제목 및 내용" preserve="1" userDrawn="1">
  <p:cSld name="2_제목 및 내용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6585993"/>
            <a:ext cx="12192000" cy="272006"/>
          </a:xfrm>
          <a:prstGeom prst="rect">
            <a:avLst/>
          </a:prstGeom>
          <a:solidFill>
            <a:srgbClr val="cfe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47866" y="1456974"/>
            <a:ext cx="10805932" cy="4719988"/>
          </a:xfrm>
        </p:spPr>
        <p:txBody>
          <a:bodyPr>
            <a:normAutofit/>
          </a:bodyPr>
          <a:lstStyle>
            <a:lvl1pPr>
              <a:lnSpc>
                <a:spcPct val="125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cs typeface="Segoe UI Light"/>
              </a:defRPr>
            </a:lvl1pPr>
            <a:lvl2pPr>
              <a:lnSpc>
                <a:spcPct val="125000"/>
              </a:lnSpc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cs typeface="Segoe UI Light"/>
              </a:defRPr>
            </a:lvl2pPr>
            <a:lvl3pPr>
              <a:lnSpc>
                <a:spcPct val="125000"/>
              </a:lnSpc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cs typeface="Segoe UI Light"/>
              </a:defRPr>
            </a:lvl3pPr>
            <a:lvl4pPr>
              <a:lnSpc>
                <a:spcPct val="125000"/>
              </a:lnSpc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cs typeface="Segoe UI Light"/>
              </a:defRPr>
            </a:lvl4pPr>
            <a:lvl5pPr>
              <a:lnSpc>
                <a:spcPct val="125000"/>
              </a:lnSpc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cs typeface="Segoe UI Light"/>
              </a:defRPr>
            </a:lvl5pPr>
          </a:lstStyle>
          <a:p>
            <a:pPr lvl="0">
              <a:defRPr/>
            </a:pPr>
            <a:r>
              <a:rPr lang="en-US" altLang="ko-KR"/>
              <a:t>Master Text Style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Second </a:t>
            </a:r>
            <a:endParaRPr lang="en-US" altLang="ko-KR"/>
          </a:p>
          <a:p>
            <a:pPr lvl="2">
              <a:defRPr/>
            </a:pPr>
            <a:r>
              <a:rPr lang="en-US" altLang="ko-KR"/>
              <a:t>Third</a:t>
            </a:r>
            <a:endParaRPr lang="en-US" altLang="ko-KR"/>
          </a:p>
          <a:p>
            <a:pPr lvl="3">
              <a:defRPr/>
            </a:pPr>
            <a:r>
              <a:rPr lang="en-US" altLang="ko-KR"/>
              <a:t>Fourth</a:t>
            </a:r>
            <a:endParaRPr lang="en-US" altLang="ko-KR"/>
          </a:p>
          <a:p>
            <a:pPr lvl="4">
              <a:defRPr/>
            </a:pPr>
            <a:r>
              <a:rPr lang="en-US" altLang="ko-KR"/>
              <a:t>Fifth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6620721"/>
            <a:ext cx="691200" cy="219525"/>
          </a:xfrm>
        </p:spPr>
        <p:txBody>
          <a:bodyPr/>
          <a:lstStyle>
            <a:lvl1pPr algn="l">
              <a:defRPr sz="1100">
                <a:solidFill>
                  <a:schemeClr val="dk1"/>
                </a:solidFill>
                <a:latin typeface="Segoe UI Semibold"/>
                <a:cs typeface="Segoe UI Semibold"/>
              </a:defRPr>
            </a:lvl1pPr>
          </a:lstStyle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691197" y="6585988"/>
            <a:ext cx="11500803" cy="260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100" b="0">
                <a:solidFill>
                  <a:schemeClr val="dk1"/>
                </a:solidFill>
                <a:latin typeface="Segoe UI Semibold"/>
                <a:ea typeface="+mn-ea"/>
                <a:cs typeface="Segoe UI Semibold"/>
              </a:rPr>
              <a:t>Lecture </a:t>
            </a:r>
            <a:r>
              <a:rPr lang="en-US" altLang="ko-KR" sz="1100" b="0" baseline="0">
                <a:solidFill>
                  <a:schemeClr val="dk1"/>
                </a:solidFill>
                <a:latin typeface="Segoe UI Light"/>
                <a:ea typeface="+mn-ea"/>
                <a:cs typeface="Segoe UI Light"/>
              </a:rPr>
              <a:t>|</a:t>
            </a:r>
            <a:r>
              <a:rPr lang="en-US" altLang="ko-KR" sz="1100" b="0">
                <a:solidFill>
                  <a:schemeClr val="dk1"/>
                </a:solidFill>
                <a:latin typeface="Segoe UI Light"/>
                <a:ea typeface="+mn-ea"/>
                <a:cs typeface="Segoe UI Light"/>
              </a:rPr>
              <a:t> Computer</a:t>
            </a:r>
            <a:r>
              <a:rPr lang="ko-KR" altLang="en-US" sz="1100" b="0">
                <a:solidFill>
                  <a:schemeClr val="dk1"/>
                </a:solidFill>
                <a:latin typeface="Segoe UI Light"/>
                <a:ea typeface="+mn-ea"/>
                <a:cs typeface="Segoe UI Light"/>
              </a:rPr>
              <a:t> </a:t>
            </a:r>
            <a:r>
              <a:rPr lang="en-US" altLang="ko-KR" sz="1100" b="0" baseline="0">
                <a:solidFill>
                  <a:schemeClr val="dk1"/>
                </a:solidFill>
                <a:latin typeface="Segoe UI Light"/>
                <a:ea typeface="+mn-ea"/>
                <a:cs typeface="Segoe UI Light"/>
              </a:rPr>
              <a:t>Science</a:t>
            </a:r>
            <a:r>
              <a:rPr lang="en-US" altLang="ko-KR" sz="1100" b="0">
                <a:solidFill>
                  <a:schemeClr val="dk1"/>
                </a:solidFill>
                <a:latin typeface="Segoe UI Light"/>
                <a:ea typeface="+mn-ea"/>
                <a:cs typeface="Segoe UI Light"/>
              </a:rPr>
              <a:t>,</a:t>
            </a:r>
            <a:r>
              <a:rPr lang="en-US" altLang="ko-KR" sz="1100" b="0" baseline="0">
                <a:solidFill>
                  <a:schemeClr val="dk1"/>
                </a:solidFill>
                <a:latin typeface="Segoe UI Light"/>
                <a:ea typeface="+mn-ea"/>
                <a:cs typeface="Segoe UI Light"/>
              </a:rPr>
              <a:t> R.O.K. Air Force Academy</a:t>
            </a:r>
            <a:endParaRPr lang="en-US" altLang="ko-KR" sz="1100" b="0" baseline="0">
              <a:solidFill>
                <a:schemeClr val="dk1"/>
              </a:solidFill>
              <a:latin typeface="Segoe UI Light"/>
              <a:ea typeface="+mn-ea"/>
              <a:cs typeface="Segoe UI Light"/>
            </a:endParaRP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95325"/>
            <a:ext cx="10794130" cy="304800"/>
          </a:xfrm>
        </p:spPr>
        <p:txBody>
          <a:bodyPr wrap="square" lIns="0" tIns="0" rIns="0" bIns="0" anchor="ctr" anchorCtr="0">
            <a:spAutoFit/>
          </a:bodyPr>
          <a:lstStyle>
            <a:lvl1pPr marL="0" indent="65127">
              <a:buNone/>
              <a:defRPr xmlns:mc="http://schemas.openxmlformats.org/markup-compatibility/2006" xmlns:hp="http://schemas.haansoft.com/office/presentation/8.0" kumimoji="0" sz="2800" b="0" i="0" u="none" strike="noStrike" cap="none" normalizeH="0" baseline="0" mc:Ignorable="hp" hp:hslEmbossed="0">
                <a:solidFill>
                  <a:schemeClr val="dk1"/>
                </a:solidFill>
                <a:latin typeface="Segoe UI Semibold"/>
                <a:ea typeface="+mj-ea"/>
                <a:cs typeface="Segoe UI Semibold"/>
              </a:defRPr>
            </a:lvl1pPr>
          </a:lstStyle>
          <a:p>
            <a:pPr lvl="0">
              <a:defRPr/>
            </a:pPr>
            <a:r>
              <a:rPr lang="en-US" altLang="ko-KR"/>
              <a:t>Subtitle</a:t>
            </a:r>
            <a:endParaRPr lang="ko-KR" altLang="en-US"/>
          </a:p>
        </p:txBody>
      </p:sp>
      <p:cxnSp>
        <p:nvCxnSpPr>
          <p:cNvPr id="15" name="직선 연결선 11"/>
          <p:cNvCxnSpPr/>
          <p:nvPr userDrawn="1"/>
        </p:nvCxnSpPr>
        <p:spPr>
          <a:xfrm>
            <a:off x="669148" y="1119661"/>
            <a:ext cx="10705338" cy="0"/>
          </a:xfrm>
          <a:prstGeom prst="line">
            <a:avLst/>
          </a:prstGeom>
          <a:noFill/>
          <a:ln w="63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</p:cxnSp>
      <p:cxnSp>
        <p:nvCxnSpPr>
          <p:cNvPr id="18" name=""/>
          <p:cNvCxnSpPr/>
          <p:nvPr userDrawn="1"/>
        </p:nvCxnSpPr>
        <p:spPr>
          <a:xfrm>
            <a:off x="628865" y="1123516"/>
            <a:ext cx="10737295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838200" y="2002631"/>
            <a:ext cx="10515600" cy="2852736"/>
          </a:xfrm>
        </p:spPr>
        <p:txBody>
          <a:bodyPr anchor="ctr" anchorCtr="0"/>
          <a:lstStyle>
            <a:lvl1pPr algn="ctr">
              <a:defRPr xmlns:mc="http://schemas.openxmlformats.org/markup-compatibility/2006" xmlns:hp="http://schemas.haansoft.com/office/presentation/8.0" kumimoji="0" sz="3200" b="0" i="0" u="none" strike="noStrike" cap="none" normalizeH="0" baseline="0" mc:Ignorable="hp" hp:hslEmbossed="0">
                <a:solidFill>
                  <a:schemeClr val="dk1"/>
                </a:solidFill>
                <a:latin typeface="Segoe UI Semibold"/>
                <a:ea typeface="+mj-ea"/>
                <a:cs typeface="Segoe UI Semibold"/>
              </a:defRPr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0" name="직사각형 10"/>
          <p:cNvSpPr/>
          <p:nvPr userDrawn="1"/>
        </p:nvSpPr>
        <p:spPr>
          <a:xfrm>
            <a:off x="0" y="6585993"/>
            <a:ext cx="12192000" cy="272006"/>
          </a:xfrm>
          <a:prstGeom prst="rect">
            <a:avLst/>
          </a:prstGeom>
          <a:solidFill>
            <a:srgbClr val="cfe2eb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2f5597"/>
              </a:solidFill>
              <a:latin typeface="Segoe UI Light"/>
              <a:ea typeface="맑은 고딕"/>
              <a:cs typeface="Segoe UI Light"/>
            </a:endParaRPr>
          </a:p>
        </p:txBody>
      </p:sp>
      <p:sp>
        <p:nvSpPr>
          <p:cNvPr id="11" name="Slide Number Placeholder 5"/>
          <p:cNvSpPr>
            <a:spLocks noGrp="1"/>
          </p:cNvSpPr>
          <p:nvPr userDrawn="1">
            <p:ph type="sldNum" sz="quarter" idx="10"/>
          </p:nvPr>
        </p:nvSpPr>
        <p:spPr>
          <a:xfrm>
            <a:off x="0" y="6620721"/>
            <a:ext cx="691200" cy="219525"/>
          </a:xfrm>
        </p:spPr>
        <p:txBody>
          <a:bodyPr vert="horz" lIns="91440" tIns="45720" rIns="91440" bIns="45720"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B08FFF47-F7C8-4417-B66B-1876CACD7C6F}" type="slidenum"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Segoe UI Semibold"/>
                <a:ea typeface="맑은 고딕"/>
                <a:cs typeface="Segoe UI Semibold"/>
              </a:rPr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000000"/>
              </a:solidFill>
              <a:latin typeface="Segoe UI Semibold"/>
              <a:ea typeface="맑은 고딕"/>
              <a:cs typeface="Segoe UI Semibold"/>
            </a:endParaRPr>
          </a:p>
        </p:txBody>
      </p:sp>
      <p:sp>
        <p:nvSpPr>
          <p:cNvPr id="12" name="TextBox 7"/>
          <p:cNvSpPr txBox="1"/>
          <p:nvPr userDrawn="1"/>
        </p:nvSpPr>
        <p:spPr>
          <a:xfrm>
            <a:off x="691197" y="6585988"/>
            <a:ext cx="11500803" cy="26058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Segoe UI Semibold"/>
                <a:ea typeface="맑은 고딕"/>
                <a:cs typeface="Segoe UI Semibold"/>
              </a:rPr>
              <a:t>Lecture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Segoe UI Light"/>
                <a:ea typeface="맑은 고딕"/>
                <a:cs typeface="Segoe UI Light"/>
              </a:rPr>
              <a:t>| Computer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Segoe UI Light"/>
                <a:ea typeface="맑은 고딕"/>
                <a:cs typeface="Segoe UI Light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Segoe UI Light"/>
                <a:ea typeface="맑은 고딕"/>
                <a:cs typeface="Segoe UI Light"/>
              </a:rPr>
              <a:t>Science, R.O.K. Air Force Academy</a:t>
            </a:r>
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<a:solidFill>
                <a:srgbClr val="000000"/>
              </a:solidFill>
              <a:latin typeface="Segoe UI Light"/>
              <a:ea typeface="맑은 고딕"/>
              <a:cs typeface="Segoe UI Light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351337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351337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839788" y="365125"/>
            <a:ext cx="10515600" cy="1325562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2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35133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</p:sldLayoutIdLst>
  <p:transition xmlns:mc="http://schemas.openxmlformats.org/markup-compatibility/2006" xmlns:hp="http://schemas.haansoft.com/office/presentation/8.0" mc:Ignorable="hp" hp:hslDur="500"/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Relationship Id="rId3" Type="http://schemas.openxmlformats.org/officeDocument/2006/relationships/image" Target="../media/image1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Relationship Id="rId3" Type="http://schemas.openxmlformats.org/officeDocument/2006/relationships/image" Target="../media/image1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Relationship Id="rId3" Type="http://schemas.openxmlformats.org/officeDocument/2006/relationships/image" Target="../media/image15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Relationship Id="rId3" Type="http://schemas.openxmlformats.org/officeDocument/2006/relationships/image" Target="../media/image31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png"  /><Relationship Id="rId3" Type="http://schemas.openxmlformats.org/officeDocument/2006/relationships/image" Target="../media/image33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png"  /><Relationship Id="rId3" Type="http://schemas.openxmlformats.org/officeDocument/2006/relationships/image" Target="../media/image37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png"  /><Relationship Id="rId3" Type="http://schemas.openxmlformats.org/officeDocument/2006/relationships/image" Target="../media/image39.png"  /><Relationship Id="rId4" Type="http://schemas.openxmlformats.org/officeDocument/2006/relationships/image" Target="../media/image39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png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6.png"  /><Relationship Id="rId3" Type="http://schemas.openxmlformats.org/officeDocument/2006/relationships/image" Target="../media/image47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png"  /><Relationship Id="rId3" Type="http://schemas.openxmlformats.org/officeDocument/2006/relationships/image" Target="../media/image5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1747156"/>
            <a:ext cx="10363200" cy="3363686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1900">
                <a:solidFill>
                  <a:schemeClr val="accent5"/>
                </a:solidFill>
                <a:latin typeface="Segoe UI Semibold"/>
                <a:ea typeface="+mn-ea"/>
                <a:cs typeface="Segoe UI Semibold"/>
              </a:rPr>
              <a:t>23-1</a:t>
            </a:r>
            <a:r>
              <a:rPr lang="ko-KR" altLang="en-US" sz="1900">
                <a:solidFill>
                  <a:schemeClr val="accent5"/>
                </a:solidFill>
                <a:latin typeface="Segoe UI Semibold"/>
                <a:ea typeface="+mn-ea"/>
                <a:cs typeface="Segoe UI Semibold"/>
              </a:rPr>
              <a:t>학기 네트워크 프로그래밍</a:t>
            </a:r>
            <a:br>
              <a:rPr lang="ko-KR" altLang="en-US" sz="3900">
                <a:solidFill>
                  <a:schemeClr val="accent2"/>
                </a:solidFill>
              </a:rPr>
            </a:br>
            <a:r>
              <a:rPr lang="ko-KR" altLang="ko-KR" sz="3100">
                <a:solidFill>
                  <a:schemeClr val="bg2">
                    <a:lumMod val="25000"/>
                  </a:schemeClr>
                </a:solidFill>
                <a:latin typeface="Segoe UI Semilight"/>
                <a:ea typeface="+mj-ea"/>
                <a:cs typeface="Segoe UI Semilight"/>
              </a:rPr>
              <a:t>06. 자바스크립트 언어</a:t>
            </a:r>
            <a:endParaRPr lang="ko-KR" altLang="ko-KR" sz="3100">
              <a:solidFill>
                <a:schemeClr val="bg2">
                  <a:lumMod val="25000"/>
                </a:schemeClr>
              </a:solidFill>
              <a:latin typeface="Segoe UI Semilight"/>
              <a:ea typeface="+mj-ea"/>
              <a:cs typeface="Segoe UI Semilight"/>
            </a:endParaRPr>
          </a:p>
        </p:txBody>
      </p:sp>
      <p:sp>
        <p:nvSpPr>
          <p:cNvPr id="6" name="직사각형 10"/>
          <p:cNvSpPr/>
          <p:nvPr userDrawn="1"/>
        </p:nvSpPr>
        <p:spPr>
          <a:xfrm>
            <a:off x="0" y="6585993"/>
            <a:ext cx="12192000" cy="272006"/>
          </a:xfrm>
          <a:prstGeom prst="rect">
            <a:avLst/>
          </a:prstGeom>
          <a:solidFill>
            <a:srgbClr val="cfe2eb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2f5597"/>
              </a:solidFill>
              <a:latin typeface="Segoe UI Light"/>
              <a:ea typeface="맑은 고딕"/>
              <a:cs typeface="Segoe UI Light"/>
            </a:endParaRPr>
          </a:p>
        </p:txBody>
      </p:sp>
      <p:sp>
        <p:nvSpPr>
          <p:cNvPr id="7" name="TextBox 7"/>
          <p:cNvSpPr txBox="1"/>
          <p:nvPr userDrawn="1"/>
        </p:nvSpPr>
        <p:spPr>
          <a:xfrm>
            <a:off x="691197" y="6585988"/>
            <a:ext cx="11500803" cy="26058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Segoe UI Semibold"/>
                <a:ea typeface="맑은 고딕"/>
                <a:cs typeface="Segoe UI Semibold"/>
              </a:rPr>
              <a:t>Lecture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Segoe UI Light"/>
                <a:ea typeface="맑은 고딕"/>
                <a:cs typeface="Segoe UI Light"/>
              </a:rPr>
              <a:t>| Computer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Segoe UI Light"/>
                <a:ea typeface="맑은 고딕"/>
                <a:cs typeface="Segoe UI Light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Segoe UI Light"/>
                <a:ea typeface="맑은 고딕"/>
                <a:cs typeface="Segoe UI Light"/>
              </a:rPr>
              <a:t>Science, R.O.K. Air Force Academy</a:t>
            </a:r>
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<a:solidFill>
                <a:srgbClr val="000000"/>
              </a:solidFill>
              <a:latin typeface="Segoe UI Light"/>
              <a:ea typeface="맑은 고딕"/>
              <a:cs typeface="Segoe UI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예제 </a:t>
            </a:r>
            <a:r>
              <a:rPr lang="en-US" altLang="ko-KR"/>
              <a:t>6–3 </a:t>
            </a:r>
            <a:r>
              <a:rPr lang="ko-KR" altLang="en-US"/>
              <a:t>자바스크립트 파일 작성 및 불러오기</a:t>
            </a:r>
            <a:endParaRPr lang="ko-KR" altLang="en-US"/>
          </a:p>
        </p:txBody>
      </p:sp>
      <p:grpSp>
        <p:nvGrpSpPr>
          <p:cNvPr id="5" name="그룹 17"/>
          <p:cNvGrpSpPr/>
          <p:nvPr/>
        </p:nvGrpSpPr>
        <p:grpSpPr>
          <a:xfrm rot="0">
            <a:off x="6441258" y="2582254"/>
            <a:ext cx="2994042" cy="3407891"/>
            <a:chOff x="5153813" y="2708919"/>
            <a:chExt cx="2994042" cy="3407891"/>
          </a:xfrm>
        </p:grpSpPr>
        <p:pic>
          <p:nvPicPr>
            <p:cNvPr id="6" name="그림 1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153813" y="2708919"/>
              <a:ext cx="2009197" cy="2318304"/>
            </a:xfrm>
            <a:prstGeom prst="rect">
              <a:avLst/>
            </a:prstGeom>
            <a:ln w="6350">
              <a:solidFill>
                <a:srgbClr val="2379bf"/>
              </a:solidFill>
            </a:ln>
          </p:spPr>
        </p:pic>
        <p:pic>
          <p:nvPicPr>
            <p:cNvPr id="7" name="그림 1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138658" y="3798506"/>
              <a:ext cx="2009197" cy="2318304"/>
            </a:xfrm>
            <a:prstGeom prst="rect">
              <a:avLst/>
            </a:prstGeom>
            <a:ln w="6350">
              <a:solidFill>
                <a:srgbClr val="2379bf"/>
              </a:solidFill>
            </a:ln>
          </p:spPr>
        </p:pic>
      </p:grpSp>
      <p:sp>
        <p:nvSpPr>
          <p:cNvPr id="8" name="직사각형 3"/>
          <p:cNvSpPr/>
          <p:nvPr/>
        </p:nvSpPr>
        <p:spPr>
          <a:xfrm>
            <a:off x="1926794" y="3429000"/>
            <a:ext cx="4004659" cy="30175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200"/>
              <a:t>&lt;!DOCTYPE 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&lt;meta charset="utf-8"&gt; 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&lt;title&gt;</a:t>
            </a:r>
            <a:r>
              <a:rPr lang="ko-KR" altLang="en-US" sz="1200"/>
              <a:t>외부 파일에 자바스크립트 작성</a:t>
            </a:r>
            <a:r>
              <a:rPr lang="en-US" altLang="ko-KR" sz="1200"/>
              <a:t>&lt;/title&gt;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 b="1"/>
              <a:t>&lt;script src="lib.js"&gt;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 b="1"/>
              <a:t>&lt;/script&gt;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/>
              <a:t>&lt;/head&gt;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&lt;h3&gt;</a:t>
            </a:r>
            <a:r>
              <a:rPr lang="ko-KR" altLang="en-US" sz="1200"/>
              <a:t>마우스 올려 보세요</a:t>
            </a:r>
            <a:r>
              <a:rPr lang="en-US" altLang="ko-KR" sz="1200"/>
              <a:t>&lt;/h3&gt;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&lt;hr&gt;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&lt;img src="media/apple.png" alt="</a:t>
            </a:r>
            <a:r>
              <a:rPr lang="ko-KR" altLang="en-US" sz="1200"/>
              <a:t>이미지</a:t>
            </a:r>
            <a:r>
              <a:rPr lang="en-US" altLang="ko-KR" sz="1200"/>
              <a:t>" 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	</a:t>
            </a:r>
            <a:r>
              <a:rPr lang="en-US" altLang="ko-KR" sz="1200" b="1"/>
              <a:t>onmouseover="over(this)"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 b="1"/>
              <a:t>		onmouseout="out(this)"</a:t>
            </a:r>
            <a:r>
              <a:rPr lang="en-US" altLang="ko-KR" sz="1200"/>
              <a:t>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&lt;/html&gt;</a:t>
            </a:r>
            <a:endParaRPr lang="ko-KR" altLang="en-US" sz="1200"/>
          </a:p>
        </p:txBody>
      </p:sp>
      <p:sp>
        <p:nvSpPr>
          <p:cNvPr id="9" name="타원 8"/>
          <p:cNvSpPr/>
          <p:nvPr/>
        </p:nvSpPr>
        <p:spPr>
          <a:xfrm>
            <a:off x="2547077" y="4345135"/>
            <a:ext cx="936104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7"/>
          <p:cNvSpPr/>
          <p:nvPr/>
        </p:nvSpPr>
        <p:spPr>
          <a:xfrm>
            <a:off x="1908105" y="1300993"/>
            <a:ext cx="7794613" cy="57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1600" ker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예제 </a:t>
            </a:r>
            <a:r>
              <a:rPr lang="en-US" altLang="ko-KR" sz="1600" ker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6–2</a:t>
            </a:r>
            <a:r>
              <a:rPr lang="ko-KR" altLang="en-US" sz="1600" ker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600" ker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&lt;script&gt; </a:t>
            </a:r>
            <a:r>
              <a:rPr lang="ko-KR" altLang="en-US" sz="1600" ker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태그에 들어 있는 자바스크립트 코드를 </a:t>
            </a:r>
            <a:r>
              <a:rPr lang="en-US" altLang="ko-KR" sz="1600" ker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lib.js </a:t>
            </a:r>
            <a:r>
              <a:rPr lang="ko-KR" altLang="en-US" sz="1600" ker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파일에 저장하고 불러와서 사용하도록 수정하라</a:t>
            </a:r>
            <a:r>
              <a:rPr lang="en-US" altLang="ko-KR" sz="1600" ker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kern="0" spc="0">
              <a:solidFill>
                <a:schemeClr val="accent2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  <p:sp>
        <p:nvSpPr>
          <p:cNvPr id="11" name="직사각형 9"/>
          <p:cNvSpPr/>
          <p:nvPr/>
        </p:nvSpPr>
        <p:spPr>
          <a:xfrm>
            <a:off x="1926794" y="1956817"/>
            <a:ext cx="2996547" cy="13750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200"/>
              <a:t>/* </a:t>
            </a:r>
            <a:r>
              <a:rPr lang="ko-KR" altLang="en-US" sz="1200"/>
              <a:t>자바스크립트 파일 </a:t>
            </a:r>
            <a:r>
              <a:rPr lang="en-US" altLang="ko-KR" sz="1200"/>
              <a:t>lib.js */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function over(obj) {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obj.src="media/banana.png";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}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function out(obj) {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obj.src="media/apple.png";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}</a:t>
            </a:r>
            <a:endParaRPr lang="en-US" altLang="ko-KR" sz="1200"/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>
          <a:xfrm>
            <a:off x="4923341" y="1934183"/>
            <a:ext cx="454474" cy="26161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100">
                <a:solidFill>
                  <a:srgbClr val="c00000"/>
                </a:solidFill>
                <a:latin typeface="+mj-lt"/>
              </a:rPr>
              <a:t>lib.js</a:t>
            </a:r>
            <a:endParaRPr lang="ko-KR" altLang="en-US" sz="110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3" name="자유형 10"/>
          <p:cNvSpPr/>
          <p:nvPr/>
        </p:nvSpPr>
        <p:spPr>
          <a:xfrm>
            <a:off x="3483182" y="2780138"/>
            <a:ext cx="2376264" cy="1737722"/>
          </a:xfrm>
          <a:custGeom>
            <a:avLst/>
            <a:gdLst>
              <a:gd name="connsiteX0" fmla="*/ 1440493 w 2407023"/>
              <a:gd name="connsiteY0" fmla="*/ 0 h 1490597"/>
              <a:gd name="connsiteX1" fmla="*/ 2248422 w 2407023"/>
              <a:gd name="connsiteY1" fmla="*/ 469726 h 1490597"/>
              <a:gd name="connsiteX2" fmla="*/ 2185792 w 2407023"/>
              <a:gd name="connsiteY2" fmla="*/ 1290181 h 1490597"/>
              <a:gd name="connsiteX3" fmla="*/ 0 w 2407023"/>
              <a:gd name="connsiteY3" fmla="*/ 1490597 h 149059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7023" h="1490597">
                <a:moveTo>
                  <a:pt x="1440493" y="0"/>
                </a:moveTo>
                <a:cubicBezTo>
                  <a:pt x="1782349" y="127348"/>
                  <a:pt x="2124206" y="254696"/>
                  <a:pt x="2248422" y="469726"/>
                </a:cubicBezTo>
                <a:cubicBezTo>
                  <a:pt x="2372639" y="684756"/>
                  <a:pt x="2560529" y="1120036"/>
                  <a:pt x="2185792" y="1290181"/>
                </a:cubicBezTo>
                <a:cubicBezTo>
                  <a:pt x="1811055" y="1460326"/>
                  <a:pt x="905527" y="1475461"/>
                  <a:pt x="0" y="1490597"/>
                </a:cubicBezTo>
              </a:path>
            </a:pathLst>
          </a:custGeom>
          <a:noFill/>
          <a:ln w="12700">
            <a:solidFill>
              <a:srgbClr val="c00000"/>
            </a:solidFill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>
          <a:xfrm>
            <a:off x="5044239" y="2471733"/>
            <a:ext cx="748923" cy="430887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100">
                <a:solidFill>
                  <a:srgbClr val="c00000"/>
                </a:solidFill>
              </a:rPr>
              <a:t>lib.js</a:t>
            </a:r>
            <a:endParaRPr lang="en-US" altLang="ko-KR" sz="1100">
              <a:solidFill>
                <a:srgbClr val="c00000"/>
              </a:solidFill>
            </a:endParaRPr>
          </a:p>
          <a:p>
            <a:pPr algn="ctr">
              <a:defRPr/>
            </a:pPr>
            <a:r>
              <a:rPr lang="ko-KR" altLang="en-US" sz="1100">
                <a:solidFill>
                  <a:srgbClr val="c00000"/>
                </a:solidFill>
                <a:latin typeface="+mj-lt"/>
              </a:rPr>
              <a:t>불러오기</a:t>
            </a:r>
            <a:endParaRPr lang="ko-KR" altLang="en-US" sz="1100">
              <a:solidFill>
                <a:srgbClr val="c00000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예제 </a:t>
            </a:r>
            <a:r>
              <a:rPr lang="en-US" altLang="ko-KR"/>
              <a:t>6–4 </a:t>
            </a:r>
            <a:r>
              <a:rPr lang="ko-KR" altLang="en-US"/>
              <a:t>링크의 </a:t>
            </a:r>
            <a:r>
              <a:rPr lang="en-US" altLang="ko-KR"/>
              <a:t>href</a:t>
            </a:r>
            <a:r>
              <a:rPr lang="ko-KR" altLang="en-US"/>
              <a:t>에 자바스크립트 코드 작성</a:t>
            </a:r>
            <a:endParaRPr lang="ko-KR" altLang="en-US"/>
          </a:p>
        </p:txBody>
      </p:sp>
      <p:pic>
        <p:nvPicPr>
          <p:cNvPr id="5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08235" y="2483345"/>
            <a:ext cx="2143828" cy="189131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6" name="직사각형 3"/>
          <p:cNvSpPr/>
          <p:nvPr/>
        </p:nvSpPr>
        <p:spPr>
          <a:xfrm>
            <a:off x="1922995" y="2346240"/>
            <a:ext cx="4392488" cy="28620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400"/>
              <a:t>&lt;!DOCTYPE html&gt;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&lt;html&gt;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&lt;head&gt;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&lt;meta charset="utf-8"&gt;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&lt;title&gt;URL</a:t>
            </a:r>
            <a:r>
              <a:rPr lang="ko-KR" altLang="en-US" sz="1400"/>
              <a:t>에 자바스크립트 작성</a:t>
            </a:r>
            <a:r>
              <a:rPr lang="en-US" altLang="ko-KR" sz="1400"/>
              <a:t>&lt;/title&gt;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&lt;/head&gt;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&lt;body&gt;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&lt;h3&gt;</a:t>
            </a:r>
            <a:r>
              <a:rPr lang="ko-KR" altLang="en-US" sz="1400"/>
              <a:t>링크의 </a:t>
            </a:r>
            <a:r>
              <a:rPr lang="en-US" altLang="ko-KR" sz="1400"/>
              <a:t>href</a:t>
            </a:r>
            <a:r>
              <a:rPr lang="ko-KR" altLang="en-US" sz="1400"/>
              <a:t>에 자바스크립트 작성</a:t>
            </a:r>
            <a:r>
              <a:rPr lang="en-US" altLang="ko-KR" sz="1400"/>
              <a:t>&lt;/h3&gt;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&lt;hr&gt;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&lt;a href="</a:t>
            </a:r>
            <a:r>
              <a:rPr lang="en-US" altLang="ko-KR" sz="1400" b="1"/>
              <a:t>javascript:alert('</a:t>
            </a:r>
            <a:r>
              <a:rPr lang="ko-KR" altLang="en-US" sz="1400" b="1"/>
              <a:t>클릭하셨어요</a:t>
            </a:r>
            <a:r>
              <a:rPr lang="en-US" altLang="ko-KR" sz="1400" b="1"/>
              <a:t>?')</a:t>
            </a:r>
            <a:r>
              <a:rPr lang="en-US" altLang="ko-KR" sz="1400"/>
              <a:t>"&gt;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</a:t>
            </a:r>
            <a:r>
              <a:rPr lang="ko-KR" altLang="en-US" sz="1400"/>
              <a:t>클릭해보세요</a:t>
            </a:r>
            <a:r>
              <a:rPr lang="en-US" altLang="ko-KR" sz="1400"/>
              <a:t>&lt;/a&gt;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&lt;/body&gt;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&lt;/html&gt;</a:t>
            </a:r>
            <a:endParaRPr lang="ko-KR" altLang="en-US" sz="1400"/>
          </a:p>
        </p:txBody>
      </p:sp>
      <p:sp>
        <p:nvSpPr>
          <p:cNvPr id="7" name="타원 12"/>
          <p:cNvSpPr/>
          <p:nvPr/>
        </p:nvSpPr>
        <p:spPr>
          <a:xfrm>
            <a:off x="6490393" y="3843980"/>
            <a:ext cx="835273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자유형 10"/>
          <p:cNvSpPr/>
          <p:nvPr/>
        </p:nvSpPr>
        <p:spPr>
          <a:xfrm>
            <a:off x="6889794" y="4130453"/>
            <a:ext cx="540152" cy="304800"/>
          </a:xfrm>
          <a:custGeom>
            <a:avLst/>
            <a:gdLst>
              <a:gd name="connsiteX0" fmla="*/ 0 w 540152"/>
              <a:gd name="connsiteY0" fmla="*/ 0 h 304800"/>
              <a:gd name="connsiteX1" fmla="*/ 123464 w 540152"/>
              <a:gd name="connsiteY1" fmla="*/ 235352 h 304800"/>
              <a:gd name="connsiteX2" fmla="*/ 540152 w 540152"/>
              <a:gd name="connsiteY2" fmla="*/ 304800 h 3048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0152" h="304800">
                <a:moveTo>
                  <a:pt x="0" y="0"/>
                </a:moveTo>
                <a:cubicBezTo>
                  <a:pt x="16719" y="92276"/>
                  <a:pt x="33439" y="184552"/>
                  <a:pt x="123464" y="235352"/>
                </a:cubicBezTo>
                <a:cubicBezTo>
                  <a:pt x="213489" y="286152"/>
                  <a:pt x="468775" y="293225"/>
                  <a:pt x="540152" y="304800"/>
                </a:cubicBezTo>
              </a:path>
            </a:pathLst>
          </a:custGeom>
          <a:noFill/>
          <a:ln w="9525">
            <a:solidFill>
              <a:srgbClr val="c00000"/>
            </a:solidFill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9" name="그룹 11"/>
          <p:cNvGrpSpPr/>
          <p:nvPr/>
        </p:nvGrpSpPr>
        <p:grpSpPr>
          <a:xfrm rot="0">
            <a:off x="7418418" y="3643165"/>
            <a:ext cx="2431606" cy="1286928"/>
            <a:chOff x="2240970" y="2333716"/>
            <a:chExt cx="4103349" cy="217170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rcRect l="62550"/>
            <a:stretch>
              <a:fillRect/>
            </a:stretch>
          </p:blipFill>
          <p:spPr>
            <a:xfrm>
              <a:off x="3551386" y="2333716"/>
              <a:ext cx="2792933" cy="2171700"/>
            </a:xfrm>
            <a:prstGeom prst="rect">
              <a:avLst/>
            </a:prstGeom>
          </p:spPr>
        </p:pic>
        <p:pic>
          <p:nvPicPr>
            <p:cNvPr id="11" name="그림 2"/>
            <p:cNvPicPr>
              <a:picLocks noChangeAspect="1"/>
            </p:cNvPicPr>
            <p:nvPr/>
          </p:nvPicPr>
          <p:blipFill rotWithShape="1">
            <a:blip r:embed="rId4"/>
            <a:srcRect r="71240"/>
            <a:stretch>
              <a:fillRect/>
            </a:stretch>
          </p:blipFill>
          <p:spPr>
            <a:xfrm>
              <a:off x="2240970" y="2333716"/>
              <a:ext cx="2144862" cy="21717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자바스크립트로 </a:t>
            </a:r>
            <a:r>
              <a:rPr lang="en-US" altLang="ko-KR"/>
              <a:t>HTML </a:t>
            </a:r>
            <a:r>
              <a:rPr lang="ko-KR" altLang="en-US"/>
              <a:t>콘텐츠를 웹 페이지에 직접 삽입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바로 브라우저 윈도우에 출력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document.write()</a:t>
            </a:r>
            <a:endParaRPr lang="en-US" altLang="ko-KR"/>
          </a:p>
          <a:p>
            <a:pPr marL="685800" lvl="2" indent="0">
              <a:buNone/>
              <a:defRPr/>
            </a:pPr>
            <a:r>
              <a:rPr lang="ko-KR" altLang="en-US"/>
              <a:t>예</a:t>
            </a:r>
            <a:r>
              <a:rPr lang="en-US" altLang="ko-KR"/>
              <a:t>) document.write("&lt;h3&gt;Welcome!&lt;/h3&gt;");</a:t>
            </a: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r>
              <a:rPr lang="en-US" altLang="ko-KR"/>
              <a:t>document.writeln()</a:t>
            </a:r>
            <a:endParaRPr lang="en-US" altLang="ko-KR"/>
          </a:p>
          <a:p>
            <a:pPr lvl="2">
              <a:defRPr/>
            </a:pPr>
            <a:r>
              <a:rPr lang="en-US" altLang="ko-KR"/>
              <a:t>writeln()</a:t>
            </a:r>
            <a:r>
              <a:rPr lang="ko-KR" altLang="en-US"/>
              <a:t>은 텍스트에 ‘</a:t>
            </a:r>
            <a:r>
              <a:rPr lang="en-US" altLang="ko-KR"/>
              <a:t>\n＇</a:t>
            </a:r>
            <a:r>
              <a:rPr lang="ko-KR" altLang="en-US"/>
              <a:t>을 덧붙여 출력</a:t>
            </a:r>
            <a:endParaRPr lang="ko-KR" altLang="en-US"/>
          </a:p>
          <a:p>
            <a:pPr lvl="2">
              <a:defRPr/>
            </a:pPr>
            <a:r>
              <a:rPr lang="en-US" altLang="ko-KR"/>
              <a:t>'\n'</a:t>
            </a:r>
            <a:r>
              <a:rPr lang="ko-KR" altLang="en-US"/>
              <a:t>을 덧붙이는 것은 고작해야 빈칸 하나 출력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다음 줄로 넘어가는 것은 아님</a:t>
            </a:r>
            <a:endParaRPr lang="ko-KR" altLang="en-US"/>
          </a:p>
          <a:p>
            <a:pPr lvl="2">
              <a:defRPr/>
            </a:pPr>
            <a:endParaRPr lang="ko-KR" altLang="en-US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ko-KR" altLang="en-US"/>
          </a:p>
          <a:p>
            <a:pPr lvl="2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자바스크립트로 </a:t>
            </a:r>
            <a:r>
              <a:rPr lang="en-US" altLang="ko-KR"/>
              <a:t>HTML </a:t>
            </a:r>
            <a:r>
              <a:rPr lang="ko-KR" altLang="en-US"/>
              <a:t>콘텐츠 출력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예제 </a:t>
            </a:r>
            <a:r>
              <a:rPr lang="en-US" altLang="ko-KR"/>
              <a:t>6-5 document.write()</a:t>
            </a:r>
            <a:r>
              <a:rPr lang="ko-KR" altLang="en-US"/>
              <a:t>로 웹 페이지에 </a:t>
            </a:r>
            <a:r>
              <a:rPr lang="en-US" altLang="ko-KR"/>
              <a:t>HTML </a:t>
            </a:r>
            <a:r>
              <a:rPr lang="ko-KR" altLang="en-US"/>
              <a:t>콘텐츠 출력 </a:t>
            </a:r>
            <a:endParaRPr lang="ko-KR" altLang="en-US"/>
          </a:p>
        </p:txBody>
      </p:sp>
      <p:grpSp>
        <p:nvGrpSpPr>
          <p:cNvPr id="5" name="그룹 10"/>
          <p:cNvGrpSpPr/>
          <p:nvPr/>
        </p:nvGrpSpPr>
        <p:grpSpPr>
          <a:xfrm rot="0">
            <a:off x="6948750" y="2696848"/>
            <a:ext cx="2707734" cy="2602238"/>
            <a:chOff x="5334054" y="2550309"/>
            <a:chExt cx="2707734" cy="2602238"/>
          </a:xfrm>
        </p:grpSpPr>
        <p:pic>
          <p:nvPicPr>
            <p:cNvPr id="6" name="그림 9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334054" y="2550309"/>
              <a:ext cx="2707734" cy="2602238"/>
            </a:xfrm>
            <a:prstGeom prst="rect">
              <a:avLst/>
            </a:prstGeom>
            <a:ln w="6350">
              <a:solidFill>
                <a:srgbClr val="2379bf"/>
              </a:solidFill>
            </a:ln>
          </p:spPr>
        </p:pic>
        <p:pic>
          <p:nvPicPr>
            <p:cNvPr id="7" name="그림 7"/>
            <p:cNvPicPr>
              <a:picLocks noChangeAspect="1"/>
            </p:cNvPicPr>
            <p:nvPr/>
          </p:nvPicPr>
          <p:blipFill rotWithShape="1">
            <a:blip r:embed="rId3"/>
            <a:srcRect l="1110" t="79780" r="63970" b="5370"/>
            <a:stretch>
              <a:fillRect/>
            </a:stretch>
          </p:blipFill>
          <p:spPr>
            <a:xfrm>
              <a:off x="5364088" y="4626845"/>
              <a:ext cx="945583" cy="386331"/>
            </a:xfrm>
            <a:prstGeom prst="rect">
              <a:avLst/>
            </a:prstGeom>
            <a:ln w="6350">
              <a:noFill/>
            </a:ln>
          </p:spPr>
        </p:pic>
      </p:grpSp>
      <p:sp>
        <p:nvSpPr>
          <p:cNvPr id="8" name="직사각형 3"/>
          <p:cNvSpPr/>
          <p:nvPr/>
        </p:nvSpPr>
        <p:spPr>
          <a:xfrm>
            <a:off x="2233201" y="1919355"/>
            <a:ext cx="4464496" cy="3507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400"/>
              <a:t>&lt;!DOCTYPE html&gt;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&lt;html&gt;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&lt;head&gt;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&lt;meta charset="utf-8"&gt;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&lt;title&gt;document.write()</a:t>
            </a:r>
            <a:r>
              <a:rPr lang="ko-KR" altLang="en-US" sz="1400"/>
              <a:t> 활용</a:t>
            </a:r>
            <a:r>
              <a:rPr lang="en-US" altLang="ko-KR" sz="1400"/>
              <a:t>&lt;/title&gt;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&lt;/head&gt;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&lt;body&gt;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&lt;h3&gt;document.write() </a:t>
            </a:r>
            <a:r>
              <a:rPr lang="ko-KR" altLang="en-US" sz="1400"/>
              <a:t>활용</a:t>
            </a:r>
            <a:r>
              <a:rPr lang="en-US" altLang="ko-KR" sz="1400"/>
              <a:t>&lt;/h3&gt;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&lt;hr&gt;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 b="1"/>
              <a:t>&lt;script&gt;</a:t>
            </a:r>
            <a:endParaRPr lang="en-US" altLang="ko-KR" sz="1400" b="1"/>
          </a:p>
          <a:p>
            <a:pPr defTabSz="179999">
              <a:defRPr/>
            </a:pPr>
            <a:r>
              <a:rPr lang="en-US" altLang="ko-KR" sz="1400" b="1"/>
              <a:t>	document.write("&lt;h3&gt;Welcome!&lt;/h3&gt;");</a:t>
            </a:r>
            <a:endParaRPr lang="en-US" altLang="ko-KR" sz="1400" b="1"/>
          </a:p>
          <a:p>
            <a:pPr defTabSz="179999">
              <a:defRPr/>
            </a:pPr>
            <a:r>
              <a:rPr lang="en-US" altLang="ko-KR" sz="1400" b="1"/>
              <a:t>	document.write("2 + 5 </a:t>
            </a:r>
            <a:r>
              <a:rPr lang="ko-KR" altLang="en-US" sz="1400" b="1"/>
              <a:t>는 </a:t>
            </a:r>
            <a:r>
              <a:rPr lang="en-US" altLang="ko-KR" sz="1400" b="1"/>
              <a:t>&lt;br&gt;");</a:t>
            </a:r>
            <a:endParaRPr lang="en-US" altLang="ko-KR" sz="1400" b="1"/>
          </a:p>
          <a:p>
            <a:pPr defTabSz="179999">
              <a:defRPr/>
            </a:pPr>
            <a:r>
              <a:rPr lang="en-US" altLang="ko-KR" sz="1400" b="1"/>
              <a:t>	document.write("&lt;mark&gt;7 </a:t>
            </a:r>
            <a:r>
              <a:rPr lang="ko-KR" altLang="en-US" sz="1400" b="1"/>
              <a:t>입니다</a:t>
            </a:r>
            <a:r>
              <a:rPr lang="en-US" altLang="ko-KR" sz="1400" b="1"/>
              <a:t>.&lt;/mark&gt;");</a:t>
            </a:r>
            <a:endParaRPr lang="en-US" altLang="ko-KR" sz="1400" b="1"/>
          </a:p>
          <a:p>
            <a:pPr defTabSz="179999">
              <a:defRPr/>
            </a:pPr>
            <a:r>
              <a:rPr lang="en-US" altLang="ko-KR" sz="1400" b="1"/>
              <a:t>&lt;/script&gt;</a:t>
            </a:r>
            <a:endParaRPr lang="en-US" altLang="ko-KR" sz="1400" b="1"/>
          </a:p>
          <a:p>
            <a:pPr defTabSz="179999">
              <a:defRPr/>
            </a:pPr>
            <a:r>
              <a:rPr lang="en-US" altLang="ko-KR" sz="1400"/>
              <a:t>&lt;/body&gt;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&lt;/html&gt;</a:t>
            </a:r>
            <a:endParaRPr lang="ko-KR" altLang="en-US" sz="1400"/>
          </a:p>
        </p:txBody>
      </p:sp>
      <p:sp>
        <p:nvSpPr>
          <p:cNvPr id="9" name="자유형 4"/>
          <p:cNvSpPr/>
          <p:nvPr/>
        </p:nvSpPr>
        <p:spPr>
          <a:xfrm>
            <a:off x="6096000" y="4229860"/>
            <a:ext cx="945583" cy="45719"/>
          </a:xfrm>
          <a:custGeom>
            <a:avLst/>
            <a:gdLst>
              <a:gd name="connsiteX0" fmla="*/ 0 w 1117600"/>
              <a:gd name="connsiteY0" fmla="*/ 364 h 59630"/>
              <a:gd name="connsiteX1" fmla="*/ 601133 w 1117600"/>
              <a:gd name="connsiteY1" fmla="*/ 8830 h 59630"/>
              <a:gd name="connsiteX2" fmla="*/ 1117600 w 1117600"/>
              <a:gd name="connsiteY2" fmla="*/ 59630 h 5963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7600" h="59630">
                <a:moveTo>
                  <a:pt x="0" y="364"/>
                </a:moveTo>
                <a:cubicBezTo>
                  <a:pt x="207433" y="-342"/>
                  <a:pt x="414866" y="-1048"/>
                  <a:pt x="601133" y="8830"/>
                </a:cubicBezTo>
                <a:cubicBezTo>
                  <a:pt x="787400" y="18708"/>
                  <a:pt x="952500" y="39169"/>
                  <a:pt x="1117600" y="5963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자유형 5"/>
          <p:cNvSpPr/>
          <p:nvPr/>
        </p:nvSpPr>
        <p:spPr>
          <a:xfrm>
            <a:off x="6402720" y="4686490"/>
            <a:ext cx="638863" cy="216023"/>
          </a:xfrm>
          <a:custGeom>
            <a:avLst/>
            <a:gdLst>
              <a:gd name="connsiteX0" fmla="*/ 0 w 736600"/>
              <a:gd name="connsiteY0" fmla="*/ 0 h 270934"/>
              <a:gd name="connsiteX1" fmla="*/ 423333 w 736600"/>
              <a:gd name="connsiteY1" fmla="*/ 59267 h 270934"/>
              <a:gd name="connsiteX2" fmla="*/ 567267 w 736600"/>
              <a:gd name="connsiteY2" fmla="*/ 228600 h 270934"/>
              <a:gd name="connsiteX3" fmla="*/ 736600 w 736600"/>
              <a:gd name="connsiteY3" fmla="*/ 270934 h 27093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6600" h="270934">
                <a:moveTo>
                  <a:pt x="0" y="0"/>
                </a:moveTo>
                <a:cubicBezTo>
                  <a:pt x="164394" y="10583"/>
                  <a:pt x="328789" y="21167"/>
                  <a:pt x="423333" y="59267"/>
                </a:cubicBezTo>
                <a:cubicBezTo>
                  <a:pt x="517877" y="97367"/>
                  <a:pt x="515056" y="193322"/>
                  <a:pt x="567267" y="228600"/>
                </a:cubicBezTo>
                <a:cubicBezTo>
                  <a:pt x="619478" y="263878"/>
                  <a:pt x="678039" y="267406"/>
                  <a:pt x="736600" y="270934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자유형 8"/>
          <p:cNvSpPr/>
          <p:nvPr/>
        </p:nvSpPr>
        <p:spPr>
          <a:xfrm>
            <a:off x="5394608" y="4470466"/>
            <a:ext cx="1646975" cy="216023"/>
          </a:xfrm>
          <a:custGeom>
            <a:avLst/>
            <a:gdLst>
              <a:gd name="connsiteX0" fmla="*/ 0 w 1117600"/>
              <a:gd name="connsiteY0" fmla="*/ 364 h 59630"/>
              <a:gd name="connsiteX1" fmla="*/ 601133 w 1117600"/>
              <a:gd name="connsiteY1" fmla="*/ 8830 h 59630"/>
              <a:gd name="connsiteX2" fmla="*/ 1117600 w 1117600"/>
              <a:gd name="connsiteY2" fmla="*/ 59630 h 5963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7600" h="59630">
                <a:moveTo>
                  <a:pt x="0" y="364"/>
                </a:moveTo>
                <a:cubicBezTo>
                  <a:pt x="207433" y="-342"/>
                  <a:pt x="414866" y="-1048"/>
                  <a:pt x="601133" y="8830"/>
                </a:cubicBezTo>
                <a:cubicBezTo>
                  <a:pt x="787400" y="18708"/>
                  <a:pt x="952500" y="39169"/>
                  <a:pt x="1117600" y="5963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prompt("메시지", "디폴트 입력값") 함수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사용자로부터 문자열을 입력 받아 리턴</a:t>
            </a:r>
            <a:endParaRPr lang="ko-KR" altLang="en-US"/>
          </a:p>
          <a:p>
            <a:pPr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자바스크립트 다이얼로그 </a:t>
            </a:r>
            <a:r>
              <a:rPr lang="en-US" altLang="ko-KR"/>
              <a:t>: </a:t>
            </a:r>
            <a:r>
              <a:rPr lang="ko-KR" altLang="en-US"/>
              <a:t>프롬프트 다이얼로그</a:t>
            </a:r>
            <a:endParaRPr lang="ko-KR" altLang="en-US"/>
          </a:p>
        </p:txBody>
      </p:sp>
      <p:grpSp>
        <p:nvGrpSpPr>
          <p:cNvPr id="5" name="그룹 11"/>
          <p:cNvGrpSpPr/>
          <p:nvPr/>
        </p:nvGrpSpPr>
        <p:grpSpPr>
          <a:xfrm rot="0">
            <a:off x="6551024" y="3178389"/>
            <a:ext cx="3028089" cy="1584176"/>
            <a:chOff x="852487" y="1952625"/>
            <a:chExt cx="5644065" cy="2952750"/>
          </a:xfrm>
        </p:grpSpPr>
        <p:pic>
          <p:nvPicPr>
            <p:cNvPr id="6" name="그림 2"/>
            <p:cNvPicPr>
              <a:picLocks noChangeAspect="1"/>
            </p:cNvPicPr>
            <p:nvPr/>
          </p:nvPicPr>
          <p:blipFill rotWithShape="1">
            <a:blip r:embed="rId2"/>
            <a:srcRect r="64120"/>
            <a:stretch>
              <a:fillRect/>
            </a:stretch>
          </p:blipFill>
          <p:spPr>
            <a:xfrm>
              <a:off x="852487" y="1952625"/>
              <a:ext cx="2669109" cy="2952750"/>
            </a:xfrm>
            <a:prstGeom prst="rect">
              <a:avLst/>
            </a:prstGeom>
          </p:spPr>
        </p:pic>
        <p:pic>
          <p:nvPicPr>
            <p:cNvPr id="7" name="그림 14"/>
            <p:cNvPicPr>
              <a:picLocks noChangeAspect="1"/>
            </p:cNvPicPr>
            <p:nvPr/>
          </p:nvPicPr>
          <p:blipFill rotWithShape="1">
            <a:blip r:embed="rId3"/>
            <a:srcRect l="54100"/>
            <a:stretch>
              <a:fillRect/>
            </a:stretch>
          </p:blipFill>
          <p:spPr>
            <a:xfrm>
              <a:off x="3082183" y="1952625"/>
              <a:ext cx="3414369" cy="2952750"/>
            </a:xfrm>
            <a:prstGeom prst="rect">
              <a:avLst/>
            </a:prstGeom>
          </p:spPr>
        </p:pic>
      </p:grpSp>
      <p:sp>
        <p:nvSpPr>
          <p:cNvPr id="8" name="직사각형 16"/>
          <p:cNvSpPr/>
          <p:nvPr/>
        </p:nvSpPr>
        <p:spPr>
          <a:xfrm>
            <a:off x="1870504" y="3178389"/>
            <a:ext cx="4420080" cy="22203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let </a:t>
            </a:r>
            <a:r>
              <a:rPr lang="en-US" altLang="ko-KR" sz="1400" b="1" kern="0">
                <a:solidFill>
                  <a:srgbClr val="000000"/>
                </a:solidFill>
                <a:latin typeface="+mj-ea"/>
                <a:ea typeface="+mj-ea"/>
              </a:rPr>
              <a:t>ret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b="1" kern="0">
                <a:solidFill>
                  <a:srgbClr val="000000"/>
                </a:solidFill>
                <a:latin typeface="+mj-ea"/>
                <a:ea typeface="+mj-ea"/>
              </a:rPr>
              <a:t>prompt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b="1" kern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400" b="1" kern="0">
                <a:solidFill>
                  <a:srgbClr val="000000"/>
                </a:solidFill>
                <a:latin typeface="+mj-ea"/>
                <a:ea typeface="+mj-ea"/>
              </a:rPr>
              <a:t>이름을 입력하세요</a:t>
            </a:r>
            <a:r>
              <a:rPr lang="en-US" altLang="ko-KR" sz="1400" b="1" kern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en-US" altLang="ko-KR" sz="1400" b="1" kern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400" b="1" kern="0">
                <a:solidFill>
                  <a:srgbClr val="000000"/>
                </a:solidFill>
                <a:latin typeface="+mj-ea"/>
                <a:ea typeface="+mj-ea"/>
              </a:rPr>
              <a:t>황기태</a:t>
            </a:r>
            <a:r>
              <a:rPr lang="en-US" altLang="ko-KR" sz="1400" b="1" kern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if(ret == null) { 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취소 버튼이나 다이얼로그를 닫은 경우</a:t>
            </a:r>
            <a:endParaRPr lang="ko-KR" altLang="en-US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else if(ret == </a:t>
            </a: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""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) {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문자열 입력 없이 확인 버튼 누른 경우</a:t>
            </a:r>
            <a:endParaRPr lang="ko-KR" altLang="en-US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else {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	// ret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에는 사용자가 입력한 문자열</a:t>
            </a:r>
            <a:endParaRPr lang="ko-KR" altLang="en-US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spc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9" name="자유형 4"/>
          <p:cNvSpPr/>
          <p:nvPr/>
        </p:nvSpPr>
        <p:spPr>
          <a:xfrm>
            <a:off x="4628544" y="3029118"/>
            <a:ext cx="2066496" cy="653327"/>
          </a:xfrm>
          <a:custGeom>
            <a:avLst/>
            <a:gdLst>
              <a:gd name="connsiteX0" fmla="*/ 0 w 1985376"/>
              <a:gd name="connsiteY0" fmla="*/ 186938 h 732097"/>
              <a:gd name="connsiteX1" fmla="*/ 469726 w 1985376"/>
              <a:gd name="connsiteY1" fmla="*/ 17837 h 732097"/>
              <a:gd name="connsiteX2" fmla="*/ 1465546 w 1985376"/>
              <a:gd name="connsiteY2" fmla="*/ 24100 h 732097"/>
              <a:gd name="connsiteX3" fmla="*/ 1753644 w 1985376"/>
              <a:gd name="connsiteY3" fmla="*/ 186938 h 732097"/>
              <a:gd name="connsiteX4" fmla="*/ 1803748 w 1985376"/>
              <a:gd name="connsiteY4" fmla="*/ 650401 h 732097"/>
              <a:gd name="connsiteX5" fmla="*/ 1985376 w 1985376"/>
              <a:gd name="connsiteY5" fmla="*/ 731821 h 73209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5376" h="732097">
                <a:moveTo>
                  <a:pt x="0" y="186938"/>
                </a:moveTo>
                <a:cubicBezTo>
                  <a:pt x="112734" y="115957"/>
                  <a:pt x="225468" y="44977"/>
                  <a:pt x="469726" y="17837"/>
                </a:cubicBezTo>
                <a:cubicBezTo>
                  <a:pt x="713984" y="-9303"/>
                  <a:pt x="1251560" y="-4084"/>
                  <a:pt x="1465546" y="24100"/>
                </a:cubicBezTo>
                <a:cubicBezTo>
                  <a:pt x="1679532" y="52283"/>
                  <a:pt x="1697277" y="82555"/>
                  <a:pt x="1753644" y="186938"/>
                </a:cubicBezTo>
                <a:cubicBezTo>
                  <a:pt x="1810011" y="291321"/>
                  <a:pt x="1765126" y="559587"/>
                  <a:pt x="1803748" y="650401"/>
                </a:cubicBezTo>
                <a:cubicBezTo>
                  <a:pt x="1842370" y="741215"/>
                  <a:pt x="1985376" y="731821"/>
                  <a:pt x="1985376" y="731821"/>
                </a:cubicBezTo>
              </a:path>
            </a:pathLst>
          </a:custGeom>
          <a:noFill/>
          <a:ln w="12700">
            <a:solidFill>
              <a:srgbClr val="c00000"/>
            </a:solidFill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5730836" y="3429000"/>
            <a:ext cx="964204" cy="541477"/>
          </a:xfrm>
          <a:custGeom>
            <a:avLst/>
            <a:gdLst>
              <a:gd name="connsiteX0" fmla="*/ 0 w 964504"/>
              <a:gd name="connsiteY0" fmla="*/ 0 h 620038"/>
              <a:gd name="connsiteX1" fmla="*/ 463463 w 964504"/>
              <a:gd name="connsiteY1" fmla="*/ 544882 h 620038"/>
              <a:gd name="connsiteX2" fmla="*/ 964504 w 964504"/>
              <a:gd name="connsiteY2" fmla="*/ 620038 h 62003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4504" h="620038">
                <a:moveTo>
                  <a:pt x="0" y="0"/>
                </a:moveTo>
                <a:cubicBezTo>
                  <a:pt x="151356" y="220771"/>
                  <a:pt x="302712" y="441542"/>
                  <a:pt x="463463" y="544882"/>
                </a:cubicBezTo>
                <a:cubicBezTo>
                  <a:pt x="624214" y="648222"/>
                  <a:pt x="882041" y="609600"/>
                  <a:pt x="964504" y="620038"/>
                </a:cubicBezTo>
              </a:path>
            </a:pathLst>
          </a:custGeom>
          <a:noFill/>
          <a:ln w="12700">
            <a:solidFill>
              <a:srgbClr val="c00000"/>
            </a:solidFill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confirm("메시지") 함수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“메시지”를 출력하고 ‘확인/최소(OK/CANCEL)’버튼을 가진 다이얼로그 출력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‘확인’ 버튼을 누르면 true, '취소' 버튼이나 강제로 다이얼로그를 닫으면 false 리턴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자바스크립트 다이얼로그 </a:t>
            </a:r>
            <a:r>
              <a:rPr lang="en-US" altLang="ko-KR"/>
              <a:t>: </a:t>
            </a:r>
            <a:r>
              <a:rPr lang="ko-KR" altLang="en-US"/>
              <a:t>확인 다이얼로그</a:t>
            </a:r>
            <a:endParaRPr lang="ko-KR" altLang="en-US"/>
          </a:p>
        </p:txBody>
      </p:sp>
      <p:grpSp>
        <p:nvGrpSpPr>
          <p:cNvPr id="5" name="그룹 6"/>
          <p:cNvGrpSpPr/>
          <p:nvPr/>
        </p:nvGrpSpPr>
        <p:grpSpPr>
          <a:xfrm rot="0">
            <a:off x="6348704" y="3573016"/>
            <a:ext cx="2986352" cy="1248820"/>
            <a:chOff x="842963" y="2343150"/>
            <a:chExt cx="5193271" cy="2171700"/>
          </a:xfrm>
        </p:grpSpPr>
        <p:pic>
          <p:nvPicPr>
            <p:cNvPr id="6" name="그림 12"/>
            <p:cNvPicPr>
              <a:picLocks noChangeAspect="1"/>
            </p:cNvPicPr>
            <p:nvPr/>
          </p:nvPicPr>
          <p:blipFill rotWithShape="1">
            <a:blip r:embed="rId2"/>
            <a:srcRect l="53860"/>
            <a:stretch>
              <a:fillRect/>
            </a:stretch>
          </p:blipFill>
          <p:spPr>
            <a:xfrm>
              <a:off x="2595229" y="2343150"/>
              <a:ext cx="3441005" cy="2171700"/>
            </a:xfrm>
            <a:prstGeom prst="rect">
              <a:avLst/>
            </a:prstGeom>
          </p:spPr>
        </p:pic>
        <p:pic>
          <p:nvPicPr>
            <p:cNvPr id="7" name="그림 3"/>
            <p:cNvPicPr>
              <a:picLocks noChangeAspect="1"/>
            </p:cNvPicPr>
            <p:nvPr/>
          </p:nvPicPr>
          <p:blipFill rotWithShape="1">
            <a:blip r:embed="rId3"/>
            <a:srcRect r="72210"/>
            <a:stretch>
              <a:fillRect/>
            </a:stretch>
          </p:blipFill>
          <p:spPr>
            <a:xfrm>
              <a:off x="842963" y="2343150"/>
              <a:ext cx="2072854" cy="2171700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2135560" y="3573016"/>
            <a:ext cx="3960440" cy="15781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let </a:t>
            </a:r>
            <a:r>
              <a:rPr lang="en-US" altLang="ko-KR" sz="1400" b="1" kern="0">
                <a:solidFill>
                  <a:srgbClr val="000000"/>
                </a:solidFill>
                <a:latin typeface="+mj-ea"/>
                <a:ea typeface="+mj-ea"/>
              </a:rPr>
              <a:t>ret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b="1" kern="0">
                <a:solidFill>
                  <a:srgbClr val="000000"/>
                </a:solidFill>
                <a:latin typeface="+mj-ea"/>
                <a:ea typeface="+mj-ea"/>
              </a:rPr>
              <a:t>confirm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b="1" kern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400" b="1" kern="0">
                <a:solidFill>
                  <a:srgbClr val="000000"/>
                </a:solidFill>
                <a:latin typeface="+mj-ea"/>
                <a:ea typeface="+mj-ea"/>
              </a:rPr>
              <a:t>전송할까요</a:t>
            </a:r>
            <a:r>
              <a:rPr lang="en-US" altLang="ko-KR" sz="1400" b="1" kern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if(ret == true) {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사용자가 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확인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버튼을 누른 경우</a:t>
            </a:r>
            <a:endParaRPr lang="ko-KR" altLang="en-US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else {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취소 버튼이나 다이얼로그를 닫은 경우</a:t>
            </a:r>
            <a:endParaRPr lang="ko-KR" altLang="en-US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9" name="자유형 11"/>
          <p:cNvSpPr/>
          <p:nvPr/>
        </p:nvSpPr>
        <p:spPr>
          <a:xfrm>
            <a:off x="4511608" y="3429000"/>
            <a:ext cx="1944432" cy="648072"/>
          </a:xfrm>
          <a:custGeom>
            <a:avLst/>
            <a:gdLst>
              <a:gd name="connsiteX0" fmla="*/ 0 w 1985376"/>
              <a:gd name="connsiteY0" fmla="*/ 186938 h 732097"/>
              <a:gd name="connsiteX1" fmla="*/ 469726 w 1985376"/>
              <a:gd name="connsiteY1" fmla="*/ 17837 h 732097"/>
              <a:gd name="connsiteX2" fmla="*/ 1465546 w 1985376"/>
              <a:gd name="connsiteY2" fmla="*/ 24100 h 732097"/>
              <a:gd name="connsiteX3" fmla="*/ 1753644 w 1985376"/>
              <a:gd name="connsiteY3" fmla="*/ 186938 h 732097"/>
              <a:gd name="connsiteX4" fmla="*/ 1803748 w 1985376"/>
              <a:gd name="connsiteY4" fmla="*/ 650401 h 732097"/>
              <a:gd name="connsiteX5" fmla="*/ 1985376 w 1985376"/>
              <a:gd name="connsiteY5" fmla="*/ 731821 h 73209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5376" h="732097">
                <a:moveTo>
                  <a:pt x="0" y="186938"/>
                </a:moveTo>
                <a:cubicBezTo>
                  <a:pt x="112734" y="115957"/>
                  <a:pt x="225468" y="44977"/>
                  <a:pt x="469726" y="17837"/>
                </a:cubicBezTo>
                <a:cubicBezTo>
                  <a:pt x="713984" y="-9303"/>
                  <a:pt x="1251560" y="-4084"/>
                  <a:pt x="1465546" y="24100"/>
                </a:cubicBezTo>
                <a:cubicBezTo>
                  <a:pt x="1679532" y="52283"/>
                  <a:pt x="1697277" y="82555"/>
                  <a:pt x="1753644" y="186938"/>
                </a:cubicBezTo>
                <a:cubicBezTo>
                  <a:pt x="1810011" y="291321"/>
                  <a:pt x="1765126" y="559587"/>
                  <a:pt x="1803748" y="650401"/>
                </a:cubicBezTo>
                <a:cubicBezTo>
                  <a:pt x="1842370" y="741215"/>
                  <a:pt x="1985376" y="731821"/>
                  <a:pt x="1985376" y="731821"/>
                </a:cubicBezTo>
              </a:path>
            </a:pathLst>
          </a:custGeom>
          <a:noFill/>
          <a:ln w="12700">
            <a:solidFill>
              <a:srgbClr val="c00000"/>
            </a:solidFill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alert("</a:t>
            </a:r>
            <a:r>
              <a:rPr lang="ko-KR" altLang="en-US"/>
              <a:t>메시지</a:t>
            </a:r>
            <a:r>
              <a:rPr lang="en-US" altLang="ko-KR"/>
              <a:t>") </a:t>
            </a:r>
            <a:r>
              <a:rPr lang="ko-KR" altLang="en-US"/>
              <a:t>함수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메시지’와 </a:t>
            </a:r>
            <a:r>
              <a:rPr lang="en-US" altLang="ko-KR"/>
              <a:t>'</a:t>
            </a:r>
            <a:r>
              <a:rPr lang="ko-KR" altLang="en-US"/>
              <a:t>확인</a:t>
            </a:r>
            <a:r>
              <a:rPr lang="en-US" altLang="ko-KR"/>
              <a:t>' </a:t>
            </a:r>
            <a:r>
              <a:rPr lang="ko-KR" altLang="en-US"/>
              <a:t>버튼을 가진 다이얼로그 출력</a:t>
            </a:r>
            <a:r>
              <a:rPr lang="en-US" altLang="ko-KR"/>
              <a:t>,</a:t>
            </a:r>
            <a:r>
              <a:rPr lang="ko-KR" altLang="en-US"/>
              <a:t> 메시지 전달</a:t>
            </a:r>
            <a:endParaRPr lang="ko-KR" altLang="en-US"/>
          </a:p>
          <a:p>
            <a:pPr lvl="1"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자바스크립트 다이얼로그 </a:t>
            </a:r>
            <a:r>
              <a:rPr lang="en-US" altLang="ko-KR"/>
              <a:t>: </a:t>
            </a:r>
            <a:r>
              <a:rPr lang="ko-KR" altLang="en-US"/>
              <a:t>경고 다이얼로그</a:t>
            </a:r>
            <a:endParaRPr lang="ko-KR" altLang="en-US"/>
          </a:p>
        </p:txBody>
      </p:sp>
      <p:grpSp>
        <p:nvGrpSpPr>
          <p:cNvPr id="5" name="그룹 7"/>
          <p:cNvGrpSpPr/>
          <p:nvPr/>
        </p:nvGrpSpPr>
        <p:grpSpPr>
          <a:xfrm rot="0">
            <a:off x="6472330" y="3121223"/>
            <a:ext cx="3183137" cy="1323722"/>
            <a:chOff x="827584" y="3721110"/>
            <a:chExt cx="5199362" cy="216217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r="47690"/>
            <a:stretch>
              <a:fillRect/>
            </a:stretch>
          </p:blipFill>
          <p:spPr>
            <a:xfrm>
              <a:off x="827584" y="3721110"/>
              <a:ext cx="3896691" cy="2162175"/>
            </a:xfrm>
            <a:prstGeom prst="rect">
              <a:avLst/>
            </a:prstGeom>
          </p:spPr>
        </p:pic>
        <p:pic>
          <p:nvPicPr>
            <p:cNvPr id="7" name="그림 3"/>
            <p:cNvPicPr>
              <a:picLocks noChangeAspect="1"/>
            </p:cNvPicPr>
            <p:nvPr/>
          </p:nvPicPr>
          <p:blipFill rotWithShape="1">
            <a:blip r:embed="rId3"/>
            <a:srcRect l="71270"/>
            <a:stretch>
              <a:fillRect/>
            </a:stretch>
          </p:blipFill>
          <p:spPr>
            <a:xfrm>
              <a:off x="3886847" y="3721110"/>
              <a:ext cx="2140099" cy="2162175"/>
            </a:xfrm>
            <a:prstGeom prst="rect">
              <a:avLst/>
            </a:prstGeom>
          </p:spPr>
        </p:pic>
      </p:grpSp>
      <p:sp>
        <p:nvSpPr>
          <p:cNvPr id="8" name="직사각형 10"/>
          <p:cNvSpPr/>
          <p:nvPr/>
        </p:nvSpPr>
        <p:spPr>
          <a:xfrm>
            <a:off x="2711624" y="3121223"/>
            <a:ext cx="3384375" cy="2963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79999" latinLnBrk="0">
              <a:defRPr/>
            </a:pPr>
            <a:r>
              <a:rPr lang="en-US" altLang="ko-KR" sz="1400" b="1" kern="0">
                <a:solidFill>
                  <a:srgbClr val="000000"/>
                </a:solidFill>
                <a:latin typeface="+mj-ea"/>
                <a:ea typeface="+mj-ea"/>
              </a:rPr>
              <a:t>alert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b="1" kern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400" b="1" kern="0">
                <a:solidFill>
                  <a:srgbClr val="000000"/>
                </a:solidFill>
                <a:latin typeface="+mj-ea"/>
                <a:ea typeface="+mj-ea"/>
              </a:rPr>
              <a:t>클릭하였습니다</a:t>
            </a:r>
            <a:r>
              <a:rPr lang="en-US" altLang="ko-KR" sz="1400" b="1" kern="0">
                <a:solidFill>
                  <a:srgbClr val="000000"/>
                </a:solidFill>
                <a:latin typeface="+mj-ea"/>
                <a:ea typeface="+mj-ea"/>
              </a:rPr>
              <a:t>."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ko-KR" altLang="en-US" sz="1400" kern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4599906" y="2905199"/>
            <a:ext cx="1872424" cy="864096"/>
          </a:xfrm>
          <a:custGeom>
            <a:avLst/>
            <a:gdLst>
              <a:gd name="connsiteX0" fmla="*/ 0 w 1985376"/>
              <a:gd name="connsiteY0" fmla="*/ 186938 h 732097"/>
              <a:gd name="connsiteX1" fmla="*/ 469726 w 1985376"/>
              <a:gd name="connsiteY1" fmla="*/ 17837 h 732097"/>
              <a:gd name="connsiteX2" fmla="*/ 1465546 w 1985376"/>
              <a:gd name="connsiteY2" fmla="*/ 24100 h 732097"/>
              <a:gd name="connsiteX3" fmla="*/ 1753644 w 1985376"/>
              <a:gd name="connsiteY3" fmla="*/ 186938 h 732097"/>
              <a:gd name="connsiteX4" fmla="*/ 1803748 w 1985376"/>
              <a:gd name="connsiteY4" fmla="*/ 650401 h 732097"/>
              <a:gd name="connsiteX5" fmla="*/ 1985376 w 1985376"/>
              <a:gd name="connsiteY5" fmla="*/ 731821 h 73209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5376" h="732097">
                <a:moveTo>
                  <a:pt x="0" y="186938"/>
                </a:moveTo>
                <a:cubicBezTo>
                  <a:pt x="112734" y="115957"/>
                  <a:pt x="225468" y="44977"/>
                  <a:pt x="469726" y="17837"/>
                </a:cubicBezTo>
                <a:cubicBezTo>
                  <a:pt x="713984" y="-9303"/>
                  <a:pt x="1251560" y="-4084"/>
                  <a:pt x="1465546" y="24100"/>
                </a:cubicBezTo>
                <a:cubicBezTo>
                  <a:pt x="1679532" y="52283"/>
                  <a:pt x="1697277" y="82555"/>
                  <a:pt x="1753644" y="186938"/>
                </a:cubicBezTo>
                <a:cubicBezTo>
                  <a:pt x="1810011" y="291321"/>
                  <a:pt x="1765126" y="559587"/>
                  <a:pt x="1803748" y="650401"/>
                </a:cubicBezTo>
                <a:cubicBezTo>
                  <a:pt x="1842370" y="741215"/>
                  <a:pt x="1985376" y="731821"/>
                  <a:pt x="1985376" y="731821"/>
                </a:cubicBezTo>
              </a:path>
            </a:pathLst>
          </a:custGeom>
          <a:noFill/>
          <a:ln w="12700">
            <a:solidFill>
              <a:srgbClr val="c00000"/>
            </a:solidFill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/>
              <a:t>식별자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자바스크립트 프로그램의 변수</a:t>
            </a:r>
            <a:r>
              <a:rPr lang="en-US" altLang="ko-KR"/>
              <a:t>, </a:t>
            </a:r>
            <a:r>
              <a:rPr lang="ko-KR" altLang="en-US"/>
              <a:t>상수</a:t>
            </a:r>
            <a:r>
              <a:rPr lang="en-US" altLang="ko-KR"/>
              <a:t>(</a:t>
            </a:r>
            <a:r>
              <a:rPr lang="ko-KR" altLang="en-US"/>
              <a:t>리터럴</a:t>
            </a:r>
            <a:r>
              <a:rPr lang="en-US" altLang="ko-KR"/>
              <a:t>), </a:t>
            </a:r>
            <a:r>
              <a:rPr lang="ko-KR" altLang="en-US"/>
              <a:t>함수의 이름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식별자 만드는 규칙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첫 번째 문자 </a:t>
            </a:r>
            <a:r>
              <a:rPr lang="en-US" altLang="ko-KR"/>
              <a:t>: </a:t>
            </a:r>
            <a:r>
              <a:rPr lang="ko-KR" altLang="en-US"/>
              <a:t>알파벳</a:t>
            </a:r>
            <a:r>
              <a:rPr lang="en-US" altLang="ko-KR"/>
              <a:t>(A-Z, a-z), </a:t>
            </a:r>
            <a:r>
              <a:rPr lang="ko-KR" altLang="en-US"/>
              <a:t>언더스코어</a:t>
            </a:r>
            <a:r>
              <a:rPr lang="en-US" altLang="ko-KR"/>
              <a:t>(_), $ </a:t>
            </a:r>
            <a:r>
              <a:rPr lang="ko-KR" altLang="en-US"/>
              <a:t>문자만 사용 가능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두 번째 이상 문자 </a:t>
            </a:r>
            <a:r>
              <a:rPr lang="en-US" altLang="ko-KR"/>
              <a:t>: </a:t>
            </a:r>
            <a:r>
              <a:rPr lang="ko-KR" altLang="en-US"/>
              <a:t>알파벳</a:t>
            </a:r>
            <a:r>
              <a:rPr lang="en-US" altLang="ko-KR"/>
              <a:t>, </a:t>
            </a:r>
            <a:r>
              <a:rPr lang="ko-KR" altLang="en-US"/>
              <a:t>언더스코어</a:t>
            </a:r>
            <a:r>
              <a:rPr lang="en-US" altLang="ko-KR"/>
              <a:t>(_), 0-9, $ </a:t>
            </a:r>
            <a:r>
              <a:rPr lang="ko-KR" altLang="en-US"/>
              <a:t>사용 가능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대소문자는 구분되어 다루어짐</a:t>
            </a:r>
            <a:r>
              <a:rPr lang="en-US" altLang="ko-KR"/>
              <a:t>(myHome</a:t>
            </a:r>
            <a:r>
              <a:rPr lang="ko-KR" altLang="en-US"/>
              <a:t>과 </a:t>
            </a:r>
            <a:r>
              <a:rPr lang="en-US" altLang="ko-KR"/>
              <a:t>myhome</a:t>
            </a:r>
            <a:r>
              <a:rPr lang="ko-KR" altLang="en-US"/>
              <a:t>은 다른 식별자</a:t>
            </a:r>
            <a:r>
              <a:rPr lang="en-US" altLang="ko-KR"/>
              <a:t>)</a:t>
            </a:r>
            <a:endParaRPr lang="en-US" altLang="ko-KR"/>
          </a:p>
          <a:p>
            <a:pPr lvl="2">
              <a:defRPr/>
            </a:pPr>
            <a:r>
              <a:rPr lang="ko-KR" altLang="en-US"/>
              <a:t>자바스크립트 예약어 사용 불가</a:t>
            </a:r>
            <a:r>
              <a:rPr lang="en-US" altLang="ko-KR"/>
              <a:t>(false, for, if, null </a:t>
            </a:r>
            <a:r>
              <a:rPr lang="ko-KR" altLang="en-US"/>
              <a:t>등의 </a:t>
            </a:r>
            <a:r>
              <a:rPr lang="en-US" altLang="ko-KR"/>
              <a:t>js</a:t>
            </a:r>
            <a:r>
              <a:rPr lang="ko-KR" altLang="en-US"/>
              <a:t> 예약어 사용 불가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식별자 사용 사례</a:t>
            </a: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자바스크립트 식별자</a:t>
            </a:r>
            <a:endParaRPr lang="ko-KR" altLang="en-US"/>
          </a:p>
        </p:txBody>
      </p:sp>
      <p:sp>
        <p:nvSpPr>
          <p:cNvPr id="5" name="직사각형 7"/>
          <p:cNvSpPr/>
          <p:nvPr/>
        </p:nvSpPr>
        <p:spPr>
          <a:xfrm>
            <a:off x="4700764" y="4752761"/>
            <a:ext cx="5832648" cy="136990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6variable;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	// (x) 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숫자로 시작할 수 없음</a:t>
            </a:r>
            <a:endParaRPr lang="ko-KR" altLang="en-US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student_ID;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	// (0)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_code;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			// (0) 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맞지만 권하지 않음</a:t>
            </a:r>
            <a:endParaRPr lang="ko-KR" altLang="en-US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if;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					// (x) 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예약어 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if 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사용 불가</a:t>
            </a:r>
            <a:endParaRPr lang="ko-KR" altLang="en-US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%calc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			// (x) % 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사용 불가</a:t>
            </a:r>
            <a:endParaRPr lang="ko-KR" altLang="en-US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bar, Bar;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		// (0) bar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와 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Bar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는 서로 다른 식별자임에 주의</a:t>
            </a:r>
            <a:endParaRPr lang="ko-KR" altLang="en-US" sz="1400" kern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문장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자바스크립트 프로그램의 기본 단위는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문장과 문장을 구분하기 위해 세미콜론</a:t>
            </a:r>
            <a:r>
              <a:rPr lang="en-US" altLang="ko-KR"/>
              <a:t>(;) </a:t>
            </a:r>
            <a:r>
              <a:rPr lang="ko-KR" altLang="en-US"/>
              <a:t>사용</a:t>
            </a:r>
            <a:endParaRPr lang="ko-KR" altLang="en-US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marL="457200" lvl="1" indent="0">
              <a:buNone/>
              <a:defRPr/>
            </a:pPr>
            <a:endParaRPr lang="en-US" altLang="ko-KR"/>
          </a:p>
          <a:p>
            <a:pPr lvl="1">
              <a:defRPr/>
            </a:pPr>
            <a:r>
              <a:rPr lang="ko-KR" altLang="en-US"/>
              <a:t>주석문</a:t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자바스크립트 문장</a:t>
            </a:r>
            <a:endParaRPr lang="ko-KR" altLang="en-US"/>
          </a:p>
        </p:txBody>
      </p:sp>
      <p:sp>
        <p:nvSpPr>
          <p:cNvPr id="7" name="직사각형 4"/>
          <p:cNvSpPr/>
          <p:nvPr/>
        </p:nvSpPr>
        <p:spPr>
          <a:xfrm>
            <a:off x="1331640" y="2951946"/>
            <a:ext cx="6768751" cy="941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i = i + 1 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			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				// (0) 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한 줄에 한 문장만 있는 경우 세미콜론 생략 가능</a:t>
            </a:r>
            <a:endParaRPr lang="ko-KR" altLang="en-US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j = j + 1; 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			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				// (0) 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k = k + 1; m = m + 1; 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// (0) 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한 줄에 여러 문장</a:t>
            </a:r>
            <a:endParaRPr lang="ko-KR" altLang="en-US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n = n + 1 p = p + 1; 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	// (x) 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첫 번째 문장 끝에 </a:t>
            </a:r>
            <a:r>
              <a:rPr lang="ko-KR" altLang="en-US" sz="1400" b="1" kern="0">
                <a:solidFill>
                  <a:srgbClr val="000000"/>
                </a:solidFill>
                <a:latin typeface="+mj-ea"/>
                <a:ea typeface="+mj-ea"/>
              </a:rPr>
              <a:t>세미콜론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이 필요함</a:t>
            </a:r>
            <a:endParaRPr lang="ko-KR" altLang="en-US" sz="1400" kern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8" name="직사각형 5"/>
          <p:cNvSpPr/>
          <p:nvPr/>
        </p:nvSpPr>
        <p:spPr>
          <a:xfrm>
            <a:off x="1331640" y="4896162"/>
            <a:ext cx="6768751" cy="9407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한 라인 주석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라인의 끝까지 주석 처리</a:t>
            </a:r>
            <a:endParaRPr lang="ko-KR" altLang="en-US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/*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defRPr/>
            </a:pP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	여러 라인 주석</a:t>
            </a:r>
            <a:endParaRPr lang="ko-KR" altLang="en-US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defRPr/>
            </a:pP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*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400" kern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자바스크립트 언어에서 다루는 데이터 종류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숫자 타입 </a:t>
            </a:r>
            <a:r>
              <a:rPr lang="en-US" altLang="ko-KR"/>
              <a:t>: </a:t>
            </a:r>
            <a:r>
              <a:rPr lang="ko-KR" altLang="en-US"/>
              <a:t>정수</a:t>
            </a:r>
            <a:r>
              <a:rPr lang="en-US" altLang="ko-KR"/>
              <a:t>, </a:t>
            </a:r>
            <a:r>
              <a:rPr lang="ko-KR" altLang="en-US"/>
              <a:t>실수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: 42, 3.14)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논리 타입 </a:t>
            </a:r>
            <a:r>
              <a:rPr lang="en-US" altLang="ko-KR"/>
              <a:t>: </a:t>
            </a:r>
            <a:r>
              <a:rPr lang="ko-KR" altLang="en-US"/>
              <a:t>참</a:t>
            </a:r>
            <a:r>
              <a:rPr lang="en-US" altLang="ko-KR"/>
              <a:t>, </a:t>
            </a:r>
            <a:r>
              <a:rPr lang="ko-KR" altLang="en-US"/>
              <a:t>거짓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: true, false)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문자열 타입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: </a:t>
            </a:r>
            <a:r>
              <a:rPr lang="ko-KR" altLang="en-US"/>
              <a:t>‘좋은 세상’</a:t>
            </a:r>
            <a:r>
              <a:rPr lang="en-US" altLang="ko-KR"/>
              <a:t>, "a", "365", "2+4")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객체 레퍼런스 타입 </a:t>
            </a:r>
            <a:r>
              <a:rPr lang="en-US" altLang="ko-KR"/>
              <a:t>: </a:t>
            </a:r>
            <a:r>
              <a:rPr lang="ko-KR" altLang="en-US"/>
              <a:t>객체를 가리킴</a:t>
            </a:r>
            <a:r>
              <a:rPr lang="en-US" altLang="ko-KR"/>
              <a:t>. C </a:t>
            </a:r>
            <a:r>
              <a:rPr lang="ko-KR" altLang="en-US"/>
              <a:t>언어의 포인터와 유사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null : </a:t>
            </a:r>
            <a:r>
              <a:rPr lang="ko-KR" altLang="en-US"/>
              <a:t>값이 없음을 표시하는 특수 키워드</a:t>
            </a:r>
            <a:r>
              <a:rPr lang="en-US" altLang="ko-KR"/>
              <a:t>. Null, NULL</a:t>
            </a:r>
            <a:r>
              <a:rPr lang="ko-KR" altLang="en-US"/>
              <a:t>과는 다름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특징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자바스크립트에는 문자 타입 없음</a:t>
            </a:r>
            <a:r>
              <a:rPr lang="en-US" altLang="ko-KR"/>
              <a:t>. </a:t>
            </a:r>
            <a:r>
              <a:rPr lang="ko-KR" altLang="en-US"/>
              <a:t>문자열로 표현</a:t>
            </a:r>
            <a:endParaRPr lang="ko-KR" altLang="en-US"/>
          </a:p>
          <a:p>
            <a:pPr lvl="1"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데이터 타입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 fontScale="92500" lnSpcReduction="10000"/>
          </a:bodyPr>
          <a:lstStyle/>
          <a:p>
            <a:pPr lvl="0">
              <a:defRPr/>
            </a:pPr>
            <a:r>
              <a:rPr lang="ko-KR" altLang="en-US"/>
              <a:t>자바스크립트 언어의 요소와 구조를 이해한다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자바스크립트 코드를 웹 페이지에 삽입하는 방법을 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자바스크립트로 브라우저에 출력하고 사용자 입력 받는 방법을 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자바스크립트에서 다루는 데이터 타입과 변수에 대해 이해한다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자바스크립트의 연산자의 종류를 알고 사용할 수 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자바스크립트의 조건문의 종류를 알고 사용할 수 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자바스크립트의 반복문의 종류를 알고 사용할 수 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자바스크립트 함수를 작성할 수 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사용자에게 제공되는 </a:t>
            </a:r>
            <a:r>
              <a:rPr lang="en-US" altLang="ko-KR"/>
              <a:t>eval(), parseInt() </a:t>
            </a:r>
            <a:r>
              <a:rPr lang="ko-KR" altLang="en-US"/>
              <a:t>등 자바스크립트 함수를 활용할 수 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강의 목표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ko-KR" altLang="en-US"/>
              <a:t>변수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자바스크립트 프로그램이 실행 중에 데이터를 저장하는 공간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변수 선언</a:t>
            </a:r>
            <a:r>
              <a:rPr lang="en-US" altLang="ko-KR"/>
              <a:t>:</a:t>
            </a:r>
            <a:r>
              <a:rPr lang="ko-KR" altLang="en-US"/>
              <a:t> 변수 이름을 정하고</a:t>
            </a:r>
            <a:r>
              <a:rPr lang="en-US" altLang="ko-KR"/>
              <a:t>, </a:t>
            </a:r>
            <a:r>
              <a:rPr lang="ko-KR" altLang="en-US"/>
              <a:t>저장 공간 할당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3</a:t>
            </a:r>
            <a:r>
              <a:rPr lang="ko-KR" altLang="en-US"/>
              <a:t>가지 방법</a:t>
            </a:r>
            <a:r>
              <a:rPr lang="en-US" altLang="ko-KR"/>
              <a:t>(</a:t>
            </a:r>
            <a:r>
              <a:rPr lang="ko-KR" altLang="en-US"/>
              <a:t>현재 </a:t>
            </a:r>
            <a:r>
              <a:rPr lang="en-US" altLang="ko-KR"/>
              <a:t>3</a:t>
            </a:r>
            <a:r>
              <a:rPr lang="ko-KR" altLang="en-US"/>
              <a:t>가지 방법 모두 사용</a:t>
            </a:r>
            <a:r>
              <a:rPr lang="en-US" altLang="ko-KR"/>
              <a:t>)</a:t>
            </a:r>
            <a:endParaRPr lang="en-US" altLang="ko-KR"/>
          </a:p>
          <a:p>
            <a:pPr lvl="2">
              <a:defRPr/>
            </a:pPr>
            <a:r>
              <a:rPr lang="en-US" altLang="ko-KR"/>
              <a:t>var </a:t>
            </a:r>
            <a:r>
              <a:rPr lang="ko-KR" altLang="en-US"/>
              <a:t>키워드 이용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자바스크립트 언어가 도입될 때부터 있었고 지금도 사용</a:t>
            </a:r>
            <a:endParaRPr lang="ko-KR" altLang="en-US"/>
          </a:p>
          <a:p>
            <a:pPr lvl="2">
              <a:defRPr/>
            </a:pPr>
            <a:r>
              <a:rPr lang="en-US" altLang="ko-KR"/>
              <a:t>let </a:t>
            </a:r>
            <a:r>
              <a:rPr lang="ko-KR" altLang="en-US"/>
              <a:t>키워드 이용</a:t>
            </a:r>
            <a:endParaRPr lang="ko-KR" altLang="en-US"/>
          </a:p>
          <a:p>
            <a:pPr lvl="3">
              <a:defRPr/>
            </a:pPr>
            <a:r>
              <a:rPr lang="en-US" altLang="ko-KR"/>
              <a:t>var</a:t>
            </a:r>
            <a:r>
              <a:rPr lang="ko-KR" altLang="en-US"/>
              <a:t>의 문제점을 해소하기 위해 </a:t>
            </a:r>
            <a:r>
              <a:rPr lang="en-US" altLang="ko-KR"/>
              <a:t>2015</a:t>
            </a:r>
            <a:r>
              <a:rPr lang="ko-KR" altLang="en-US"/>
              <a:t>년 자바스크립트 언어 표주</a:t>
            </a:r>
            <a:r>
              <a:rPr lang="en-US" altLang="ko-KR"/>
              <a:t>(ECMAScript, ES6)</a:t>
            </a:r>
            <a:r>
              <a:rPr lang="ko-KR" altLang="en-US"/>
              <a:t>에서 새로 추가</a:t>
            </a:r>
            <a:endParaRPr lang="ko-KR" altLang="en-US"/>
          </a:p>
          <a:p>
            <a:pPr lvl="2">
              <a:defRPr/>
            </a:pPr>
            <a:r>
              <a:rPr lang="en-US" altLang="ko-KR"/>
              <a:t>const </a:t>
            </a:r>
            <a:r>
              <a:rPr lang="ko-KR" altLang="en-US"/>
              <a:t>키워드 이용</a:t>
            </a:r>
            <a:endParaRPr lang="ko-KR" altLang="en-US"/>
          </a:p>
          <a:p>
            <a:pPr lvl="3">
              <a:defRPr/>
            </a:pPr>
            <a:r>
              <a:rPr lang="en-US" altLang="ko-KR"/>
              <a:t>2015</a:t>
            </a:r>
            <a:r>
              <a:rPr lang="ko-KR" altLang="en-US"/>
              <a:t>년 자바스크립트 언어 표주</a:t>
            </a:r>
            <a:r>
              <a:rPr lang="en-US" altLang="ko-KR"/>
              <a:t>(ECMAScript, ES6)</a:t>
            </a:r>
            <a:r>
              <a:rPr lang="ko-KR" altLang="en-US"/>
              <a:t>에서 새로 추가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상수 선언</a:t>
            </a:r>
            <a:r>
              <a:rPr lang="en-US" altLang="ko-KR"/>
              <a:t>(</a:t>
            </a:r>
            <a:r>
              <a:rPr lang="ko-KR" altLang="en-US"/>
              <a:t>한 번 저장되면 값을 바꾸지 못함</a:t>
            </a:r>
            <a:r>
              <a:rPr lang="en-US" altLang="ko-KR"/>
              <a:t>)</a:t>
            </a:r>
            <a:endParaRPr lang="en-US" altLang="ko-KR"/>
          </a:p>
          <a:p>
            <a:pPr lvl="1">
              <a:defRPr/>
            </a:pPr>
            <a:endParaRPr lang="en-US" altLang="ko-KR"/>
          </a:p>
          <a:p>
            <a:pPr marL="1371600" lvl="3" indent="0">
              <a:buNone/>
              <a:defRPr/>
            </a:pPr>
            <a:endParaRPr lang="en-US" altLang="ko-KR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변수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 fontScale="85000" lnSpcReduction="20000"/>
          </a:bodyPr>
          <a:lstStyle/>
          <a:p>
            <a:pPr lvl="0">
              <a:defRPr/>
            </a:pPr>
            <a:r>
              <a:rPr lang="en-US" altLang="ko-KR"/>
              <a:t>var</a:t>
            </a:r>
            <a:r>
              <a:rPr lang="ko-KR" altLang="en-US"/>
              <a:t>로 선언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en-US" altLang="ko-KR"/>
              <a:t>let</a:t>
            </a:r>
            <a:r>
              <a:rPr lang="ko-KR" altLang="en-US"/>
              <a:t>으로</a:t>
            </a:r>
            <a:r>
              <a:rPr lang="en-US" altLang="ko-KR"/>
              <a:t> </a:t>
            </a:r>
            <a:r>
              <a:rPr lang="ko-KR" altLang="en-US"/>
              <a:t>선언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var</a:t>
            </a:r>
            <a:r>
              <a:rPr lang="ko-KR" altLang="en-US"/>
              <a:t>나 </a:t>
            </a:r>
            <a:r>
              <a:rPr lang="en-US" altLang="ko-KR"/>
              <a:t>let </a:t>
            </a:r>
            <a:r>
              <a:rPr lang="ko-KR" altLang="en-US"/>
              <a:t>없이 선언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age</a:t>
            </a:r>
            <a:r>
              <a:rPr lang="ko-KR" altLang="en-US"/>
              <a:t>가 이미 선언된 변수이면</a:t>
            </a:r>
            <a:r>
              <a:rPr lang="en-US" altLang="ko-KR"/>
              <a:t>, </a:t>
            </a:r>
            <a:r>
              <a:rPr lang="ko-KR" altLang="en-US"/>
              <a:t>존재하는 </a:t>
            </a:r>
            <a:r>
              <a:rPr lang="en-US" altLang="ko-KR"/>
              <a:t>age</a:t>
            </a:r>
            <a:r>
              <a:rPr lang="ko-KR" altLang="en-US"/>
              <a:t>에 </a:t>
            </a:r>
            <a:r>
              <a:rPr lang="en-US" altLang="ko-KR"/>
              <a:t>21 </a:t>
            </a:r>
            <a:r>
              <a:rPr lang="ko-KR" altLang="en-US"/>
              <a:t>저장</a:t>
            </a: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자바스크립트에는 변수 타입 없음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변수 타입 선언하지 않음</a:t>
            </a:r>
            <a:endParaRPr lang="ko-KR" altLang="en-US"/>
          </a:p>
          <a:p>
            <a:pPr marL="0" lvl="0" indent="0">
              <a:buNone/>
              <a:defRPr/>
            </a:pPr>
            <a:endParaRPr lang="en-US" altLang="ko-KR"/>
          </a:p>
          <a:p>
            <a:pPr lvl="1">
              <a:defRPr/>
            </a:pPr>
            <a:r>
              <a:rPr lang="ko-KR" altLang="en-US"/>
              <a:t>변수에 저장되는 값에 대한 제약 없음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변수 선언 사례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494686" y="1566477"/>
            <a:ext cx="5530334" cy="6414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79999" latinLnBrk="0">
              <a:defRPr/>
            </a:pPr>
            <a:r>
              <a:rPr lang="en-US" altLang="ko-KR" sz="1200" b="1" kern="0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 score;							// 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변수 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score 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선언</a:t>
            </a:r>
            <a:endParaRPr lang="ko-KR" altLang="en-US" sz="12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defRPr/>
            </a:pPr>
            <a:r>
              <a:rPr lang="en-US" altLang="ko-KR" sz="1200" b="1" kern="0">
                <a:solidFill>
                  <a:srgbClr val="000000"/>
                </a:solidFill>
                <a:latin typeface="+mj-ea"/>
              </a:rPr>
              <a:t>var</a:t>
            </a: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year, month, day;		// year, month, day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의 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3 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개의 변수 선언</a:t>
            </a:r>
            <a:endParaRPr lang="ko-KR" altLang="en-US" sz="12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defRPr/>
            </a:pPr>
            <a:r>
              <a:rPr lang="en-US" altLang="ko-KR" sz="1200" b="1" kern="0">
                <a:solidFill>
                  <a:srgbClr val="000000"/>
                </a:solidFill>
                <a:latin typeface="+mj-ea"/>
              </a:rPr>
              <a:t>var</a:t>
            </a: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address = “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서울시”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// address 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변수를 선언하고 “서울시”로 초기화</a:t>
            </a:r>
            <a:endParaRPr lang="ko-KR" altLang="en-US" sz="1200" kern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507034" y="3290500"/>
            <a:ext cx="5530334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79999" latinLnBrk="0">
              <a:defRPr/>
            </a:pP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age = 21; 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			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// var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나 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let 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없이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변수 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age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가 선언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 동시에 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21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로 초기화</a:t>
            </a:r>
            <a:endParaRPr lang="ko-KR" altLang="en-US" sz="1200" kern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532567" y="4816531"/>
            <a:ext cx="5531670" cy="4507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79999" latinLnBrk="0">
              <a:defRPr/>
            </a:pP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 score;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정상적인 변수 선언</a:t>
            </a:r>
            <a:endParaRPr lang="ko-KR" altLang="en-US" sz="12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defRPr/>
            </a:pPr>
            <a:r>
              <a:rPr lang="en-US" altLang="ko-KR" sz="1200" strike="sngStrike" kern="0">
                <a:solidFill>
                  <a:srgbClr val="000000"/>
                </a:solidFill>
                <a:latin typeface="+mj-ea"/>
                <a:ea typeface="+mj-ea"/>
              </a:rPr>
              <a:t>int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score;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오류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변수 타입 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int 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없음</a:t>
            </a:r>
            <a:endParaRPr lang="ko-KR" altLang="en-US" sz="1200" kern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549673" y="5611410"/>
            <a:ext cx="5525030" cy="444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79999" latinLnBrk="0">
              <a:defRPr/>
            </a:pP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score = 66.8; // 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실수도 저장 가능</a:t>
            </a:r>
            <a:endParaRPr lang="ko-KR" altLang="en-US" sz="12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defRPr/>
            </a:pP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score = “high”; // 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문자열로 저장 가능</a:t>
            </a:r>
            <a:endParaRPr lang="ko-KR" altLang="en-US" sz="1200" kern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9" name="직사각형 9"/>
          <p:cNvSpPr/>
          <p:nvPr/>
        </p:nvSpPr>
        <p:spPr>
          <a:xfrm>
            <a:off x="5528833" y="2419510"/>
            <a:ext cx="5530334" cy="636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79999" latinLnBrk="0">
              <a:defRPr/>
            </a:pPr>
            <a:r>
              <a:rPr lang="en-US" altLang="ko-KR" sz="1200" b="1" kern="0">
                <a:solidFill>
                  <a:srgbClr val="000000"/>
                </a:solidFill>
                <a:latin typeface="+mj-ea"/>
                <a:ea typeface="+mj-ea"/>
              </a:rPr>
              <a:t>let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 score;							// 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변수 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score 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선언</a:t>
            </a:r>
            <a:endParaRPr lang="ko-KR" altLang="en-US" sz="12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defRPr/>
            </a:pPr>
            <a:r>
              <a:rPr lang="en-US" altLang="ko-KR" sz="1200" b="1" kern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year, month, day;		// year, month, day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의 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3 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개의 변수 선언</a:t>
            </a:r>
            <a:endParaRPr lang="ko-KR" altLang="en-US" sz="12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defRPr/>
            </a:pPr>
            <a:r>
              <a:rPr lang="en-US" altLang="ko-KR" sz="1200" b="1" kern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address = “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서울시”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// address 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변수를 선언하고 “서울시”로 초기화</a:t>
            </a:r>
            <a:endParaRPr lang="ko-KR" altLang="en-US" sz="1200" kern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변수의 사용 범위</a:t>
            </a:r>
            <a:r>
              <a:rPr lang="en-US" altLang="ko-KR"/>
              <a:t>(scope)</a:t>
            </a:r>
            <a:r>
              <a:rPr lang="ko-KR" altLang="en-US"/>
              <a:t>와 생명</a:t>
            </a:r>
            <a:r>
              <a:rPr lang="en-US" altLang="ko-KR"/>
              <a:t>(life)</a:t>
            </a:r>
            <a:endParaRPr lang="en-US" altLang="ko-KR"/>
          </a:p>
        </p:txBody>
      </p:sp>
      <p:graphicFrame>
        <p:nvGraphicFramePr>
          <p:cNvPr id="5" name="내용 개체 틀 20"/>
          <p:cNvGraphicFramePr>
            <a:graphicFrameLocks noGrp="1"/>
          </p:cNvGraphicFramePr>
          <p:nvPr/>
        </p:nvGraphicFramePr>
        <p:xfrm>
          <a:off x="1922551" y="1374227"/>
          <a:ext cx="7794449" cy="1550788"/>
        </p:xfrm>
        <a:graphic>
          <a:graphicData uri="http://schemas.openxmlformats.org/drawingml/2006/table">
            <a:tbl>
              <a:tblGrid>
                <a:gridCol w="1008112"/>
                <a:gridCol w="2843773"/>
                <a:gridCol w="1296144"/>
                <a:gridCol w="2646420"/>
              </a:tblGrid>
              <a:tr h="221994">
                <a:tc>
                  <a:txBody>
                    <a:bodyPr vert="horz" lIns="64769" tIns="17907" rIns="64769" bIns="17907" anchor="ctr" anchorCtr="0"/>
                    <a:p>
                      <a:pPr marL="0" marR="0" lvl="0" indent="0" algn="ctr" defTabSz="179999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  <a:defRPr/>
                      </a:pPr>
                      <a:endParaRPr lang="ko-KR" altLang="en-US" sz="1200" b="1" ker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algn="ctr">
                        <a:defRPr/>
                      </a:pPr>
                      <a:r>
                        <a:rPr kumimoji="0" lang="ko-KR" altLang="en-US" sz="12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kumimoji="0" lang="en-US" altLang="ko-KR" sz="12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2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 범위</a:t>
                      </a:r>
                      <a:endParaRPr kumimoji="0" lang="en-US" altLang="ko-KR" sz="12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algn="ctr">
                        <a:defRPr/>
                      </a:pPr>
                      <a:r>
                        <a:rPr kumimoji="0" lang="ko-KR" altLang="en-US" sz="12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변수의 생명</a:t>
                      </a:r>
                      <a:endParaRPr kumimoji="0" lang="ko-KR" altLang="en-US" sz="12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84299">
                <a:tc>
                  <a:txBody>
                    <a:bodyPr vert="horz" lIns="64769" tIns="17907" rIns="64769" bIns="17907" anchor="ctr" anchorCtr="0"/>
                    <a:p>
                      <a:pPr marL="0" marR="0" lvl="0" indent="0" algn="ctr" defTabSz="179999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/>
                        <a:buNone/>
                        <a:defRPr/>
                      </a:pPr>
                      <a:r>
                        <a:rPr kumimoji="0" lang="ko-KR" altLang="en-US" sz="1200" b="1" kern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전역 변수</a:t>
                      </a:r>
                      <a:endParaRPr kumimoji="0" lang="ko-KR" altLang="en-US" sz="1200" b="1" kern="0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2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함수 밖에서 선언 혹은</a:t>
                      </a:r>
                      <a:endParaRPr kumimoji="0" lang="ko-KR" altLang="en-US" sz="12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2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var/let </a:t>
                      </a:r>
                      <a:r>
                        <a:rPr kumimoji="0" lang="ko-KR" altLang="en-US" sz="12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키워드 없이 아무 곳에서나 선언</a:t>
                      </a:r>
                      <a:endParaRPr kumimoji="0" lang="en-US" altLang="ko-KR" sz="12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2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프로그램 전역</a:t>
                      </a:r>
                      <a:endParaRPr kumimoji="0" lang="ko-KR" altLang="en-US" sz="12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lvl="0">
                        <a:defRPr/>
                      </a:pPr>
                      <a:r>
                        <a:rPr kumimoji="0" lang="ko-KR" altLang="en-US" sz="12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프로그램이 실행을 시작할 때 생성</a:t>
                      </a:r>
                      <a:endParaRPr kumimoji="0" lang="ko-KR" altLang="en-US" sz="12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kumimoji="0" lang="ko-KR" altLang="en-US" sz="12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프로그램 종료 때 소멸</a:t>
                      </a:r>
                      <a:endParaRPr kumimoji="0" lang="en-US" altLang="ko-KR" sz="12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369133">
                <a:tc>
                  <a:txBody>
                    <a:bodyPr vert="horz" lIns="64769" tIns="17907" rIns="64769" bIns="17907" anchor="ctr" anchorCtr="0"/>
                    <a:p>
                      <a:pPr marL="0" marR="0" indent="0" algn="ctr" defTabSz="179999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지역 변수</a:t>
                      </a:r>
                      <a:endParaRPr lang="en-US" altLang="ko-KR" sz="1200" b="1" ker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marR="0" indent="0" algn="l" defTabSz="179999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200" kern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함수 내에 </a:t>
                      </a:r>
                      <a:r>
                        <a:rPr kumimoji="0" lang="en-US" altLang="ko-KR" sz="1200" kern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let</a:t>
                      </a:r>
                      <a:r>
                        <a:rPr kumimoji="0" lang="ko-KR" altLang="en-US" sz="1200" kern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으로 선언</a:t>
                      </a:r>
                      <a:endParaRPr kumimoji="0" lang="en-US" altLang="ko-KR" sz="1200" kern="0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marR="0" indent="0" algn="l" defTabSz="179999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200" kern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선언된 함수 내</a:t>
                      </a:r>
                      <a:endParaRPr kumimoji="0" lang="ko-KR" altLang="en-US" sz="1200" kern="0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lvl="0">
                        <a:defRPr/>
                      </a:pPr>
                      <a:r>
                        <a:rPr kumimoji="0" lang="ko-KR" altLang="en-US" sz="12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함수가 실행될 때 생성</a:t>
                      </a:r>
                      <a:endParaRPr kumimoji="0" lang="ko-KR" altLang="en-US" sz="12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kumimoji="0" lang="ko-KR" altLang="en-US" sz="12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함수가 종료할 때 소멸</a:t>
                      </a:r>
                      <a:endParaRPr kumimoji="0" lang="ko-KR" altLang="en-US" sz="12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46731">
                <a:tc>
                  <a:txBody>
                    <a:bodyPr vert="horz" lIns="64769" tIns="17907" rIns="64769" bIns="17907" anchor="ctr" anchorCtr="0"/>
                    <a:p>
                      <a:pPr marL="0" marR="0" indent="0" algn="ctr" defTabSz="179999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200" b="1" kern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블록 변수</a:t>
                      </a:r>
                      <a:endParaRPr kumimoji="0" lang="ko-KR" altLang="en-US" sz="1200" b="1" kern="0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lvl="0">
                        <a:defRPr/>
                      </a:pPr>
                      <a:r>
                        <a:rPr kumimoji="0" lang="en-US" altLang="ko-KR" sz="12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let</a:t>
                      </a:r>
                      <a:r>
                        <a:rPr kumimoji="0" lang="ko-KR" altLang="en-US" sz="12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</a:t>
                      </a:r>
                      <a:r>
                        <a:rPr kumimoji="0" lang="en-US" altLang="ko-KR" sz="12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if, while, for </a:t>
                      </a:r>
                      <a:r>
                        <a:rPr kumimoji="0" lang="ko-KR" altLang="en-US" sz="12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등 블록 내에 선언</a:t>
                      </a:r>
                      <a:endParaRPr kumimoji="0" lang="ko-KR" altLang="en-US" sz="12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lvl="0">
                        <a:defRPr/>
                      </a:pPr>
                      <a:r>
                        <a:rPr kumimoji="0" lang="ko-KR" altLang="en-US" sz="12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선언된 블록 내 </a:t>
                      </a:r>
                      <a:endParaRPr kumimoji="0" lang="ko-KR" altLang="en-US" sz="12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lvl="0">
                        <a:defRPr/>
                      </a:pPr>
                      <a:r>
                        <a:rPr kumimoji="0" lang="ko-KR" altLang="en-US" sz="12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블록의 실행 시작 시 생성</a:t>
                      </a:r>
                      <a:endParaRPr kumimoji="0" lang="ko-KR" altLang="en-US" sz="12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kumimoji="0" lang="ko-KR" altLang="en-US" sz="12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블록이 끝나면 소멸</a:t>
                      </a:r>
                      <a:endParaRPr kumimoji="0" lang="ko-KR" altLang="en-US" sz="12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</a:tbl>
          </a:graphicData>
        </a:graphic>
      </p:graphicFrame>
      <p:grpSp>
        <p:nvGrpSpPr>
          <p:cNvPr id="6" name="그룹 32"/>
          <p:cNvGrpSpPr/>
          <p:nvPr/>
        </p:nvGrpSpPr>
        <p:grpSpPr>
          <a:xfrm rot="0">
            <a:off x="1955735" y="3232648"/>
            <a:ext cx="8280530" cy="3108543"/>
            <a:chOff x="825307" y="3284984"/>
            <a:chExt cx="8280530" cy="3108543"/>
          </a:xfrm>
        </p:grpSpPr>
        <p:grpSp>
          <p:nvGrpSpPr>
            <p:cNvPr id="7" name="그룹 5"/>
            <p:cNvGrpSpPr/>
            <p:nvPr/>
          </p:nvGrpSpPr>
          <p:grpSpPr>
            <a:xfrm rot="0">
              <a:off x="825307" y="3284984"/>
              <a:ext cx="6050949" cy="3108543"/>
              <a:chOff x="1619672" y="3573016"/>
              <a:chExt cx="6192688" cy="3108543"/>
            </a:xfrm>
          </p:grpSpPr>
          <p:sp>
            <p:nvSpPr>
              <p:cNvPr id="8" name="직사각형 3"/>
              <p:cNvSpPr/>
              <p:nvPr/>
            </p:nvSpPr>
            <p:spPr>
              <a:xfrm>
                <a:off x="1619672" y="3573015"/>
                <a:ext cx="6192688" cy="308052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defTabSz="288000">
                  <a:defRPr/>
                </a:pPr>
                <a:r>
                  <a:rPr lang="en-US" altLang="ko-KR" sz="1400" b="1"/>
                  <a:t>let x; 	</a:t>
                </a:r>
                <a:r>
                  <a:rPr lang="en-US" altLang="ko-KR" sz="1400">
                    <a:solidFill>
                      <a:srgbClr val="00b050"/>
                    </a:solidFill>
                  </a:rPr>
                  <a:t>// </a:t>
                </a:r>
                <a:r>
                  <a:rPr lang="ko-KR" altLang="en-US" sz="1400">
                    <a:solidFill>
                      <a:srgbClr val="00b050"/>
                    </a:solidFill>
                  </a:rPr>
                  <a:t>전역 변수 </a:t>
                </a:r>
                <a:r>
                  <a:rPr lang="en-US" altLang="ko-KR" sz="1400">
                    <a:solidFill>
                      <a:srgbClr val="00b050"/>
                    </a:solidFill>
                  </a:rPr>
                  <a:t>x </a:t>
                </a:r>
                <a:r>
                  <a:rPr lang="ko-KR" altLang="en-US" sz="1400">
                    <a:solidFill>
                      <a:srgbClr val="00b050"/>
                    </a:solidFill>
                  </a:rPr>
                  <a:t>선언</a:t>
                </a:r>
                <a:endParaRPr lang="ko-KR" altLang="en-US" sz="1400">
                  <a:solidFill>
                    <a:srgbClr val="00b050"/>
                  </a:solidFill>
                </a:endParaRPr>
              </a:p>
              <a:p>
                <a:pPr defTabSz="288000">
                  <a:defRPr/>
                </a:pPr>
                <a:r>
                  <a:rPr lang="en-US" altLang="ko-KR" sz="1400" b="1"/>
                  <a:t>function f() { </a:t>
                </a:r>
                <a:endParaRPr lang="en-US" altLang="ko-KR" sz="1400" b="1"/>
              </a:p>
              <a:p>
                <a:pPr defTabSz="288000">
                  <a:defRPr/>
                </a:pPr>
                <a:r>
                  <a:rPr lang="en-US" altLang="ko-KR" sz="1400"/>
                  <a:t>	</a:t>
                </a:r>
                <a:r>
                  <a:rPr lang="en-US" altLang="ko-KR" sz="1400" b="1"/>
                  <a:t>let y;</a:t>
                </a:r>
                <a:r>
                  <a:rPr lang="en-US" altLang="ko-KR" sz="1400"/>
                  <a:t> 	</a:t>
                </a:r>
                <a:r>
                  <a:rPr lang="en-US" altLang="ko-KR" sz="1400">
                    <a:solidFill>
                      <a:srgbClr val="00b050"/>
                    </a:solidFill>
                  </a:rPr>
                  <a:t>// </a:t>
                </a:r>
                <a:r>
                  <a:rPr lang="ko-KR" altLang="en-US" sz="1400">
                    <a:solidFill>
                      <a:srgbClr val="00b050"/>
                    </a:solidFill>
                  </a:rPr>
                  <a:t>지역 변수 </a:t>
                </a:r>
                <a:r>
                  <a:rPr lang="en-US" altLang="ko-KR" sz="1400">
                    <a:solidFill>
                      <a:srgbClr val="00b050"/>
                    </a:solidFill>
                  </a:rPr>
                  <a:t>y </a:t>
                </a:r>
                <a:r>
                  <a:rPr lang="ko-KR" altLang="en-US" sz="1400">
                    <a:solidFill>
                      <a:srgbClr val="00b050"/>
                    </a:solidFill>
                  </a:rPr>
                  <a:t>선언</a:t>
                </a:r>
                <a:endParaRPr lang="ko-KR" altLang="en-US" sz="1400">
                  <a:solidFill>
                    <a:srgbClr val="00b050"/>
                  </a:solidFill>
                </a:endParaRPr>
              </a:p>
              <a:p>
                <a:pPr defTabSz="288000">
                  <a:defRPr/>
                </a:pPr>
                <a:r>
                  <a:rPr lang="en-US" altLang="ko-KR" sz="1400"/>
                  <a:t>	x = 10;  </a:t>
                </a:r>
                <a:r>
                  <a:rPr lang="en-US" altLang="ko-KR" sz="1400">
                    <a:solidFill>
                      <a:srgbClr val="00b050"/>
                    </a:solidFill>
                  </a:rPr>
                  <a:t>// </a:t>
                </a:r>
                <a:r>
                  <a:rPr lang="ko-KR" altLang="en-US" sz="1400">
                    <a:solidFill>
                      <a:srgbClr val="00b050"/>
                    </a:solidFill>
                  </a:rPr>
                  <a:t>전역 변수 </a:t>
                </a:r>
                <a:r>
                  <a:rPr lang="en-US" altLang="ko-KR" sz="1400">
                    <a:solidFill>
                      <a:srgbClr val="00b050"/>
                    </a:solidFill>
                  </a:rPr>
                  <a:t>x</a:t>
                </a:r>
                <a:r>
                  <a:rPr lang="ko-KR" altLang="en-US" sz="1400">
                    <a:solidFill>
                      <a:srgbClr val="00b050"/>
                    </a:solidFill>
                  </a:rPr>
                  <a:t>에 </a:t>
                </a:r>
                <a:r>
                  <a:rPr lang="en-US" altLang="ko-KR" sz="1400">
                    <a:solidFill>
                      <a:srgbClr val="00b050"/>
                    </a:solidFill>
                  </a:rPr>
                  <a:t>10 </a:t>
                </a:r>
                <a:r>
                  <a:rPr lang="ko-KR" altLang="en-US" sz="1400">
                    <a:solidFill>
                      <a:srgbClr val="00b050"/>
                    </a:solidFill>
                  </a:rPr>
                  <a:t>저장</a:t>
                </a:r>
                <a:endParaRPr lang="ko-KR" altLang="en-US" sz="1400">
                  <a:solidFill>
                    <a:srgbClr val="00b050"/>
                  </a:solidFill>
                </a:endParaRPr>
              </a:p>
              <a:p>
                <a:pPr defTabSz="288000">
                  <a:defRPr/>
                </a:pPr>
                <a:r>
                  <a:rPr lang="en-US" altLang="ko-KR" sz="1400"/>
                  <a:t>	y = 20;  </a:t>
                </a:r>
                <a:r>
                  <a:rPr lang="en-US" altLang="ko-KR" sz="1400">
                    <a:solidFill>
                      <a:srgbClr val="00b050"/>
                    </a:solidFill>
                  </a:rPr>
                  <a:t>// </a:t>
                </a:r>
                <a:r>
                  <a:rPr lang="ko-KR" altLang="en-US" sz="1400">
                    <a:solidFill>
                      <a:srgbClr val="00b050"/>
                    </a:solidFill>
                  </a:rPr>
                  <a:t>지역 변수 </a:t>
                </a:r>
                <a:r>
                  <a:rPr lang="en-US" altLang="ko-KR" sz="1400">
                    <a:solidFill>
                      <a:srgbClr val="00b050"/>
                    </a:solidFill>
                  </a:rPr>
                  <a:t>y</a:t>
                </a:r>
                <a:r>
                  <a:rPr lang="ko-KR" altLang="en-US" sz="1400">
                    <a:solidFill>
                      <a:srgbClr val="00b050"/>
                    </a:solidFill>
                  </a:rPr>
                  <a:t>에 </a:t>
                </a:r>
                <a:r>
                  <a:rPr lang="en-US" altLang="ko-KR" sz="1400">
                    <a:solidFill>
                      <a:srgbClr val="00b050"/>
                    </a:solidFill>
                  </a:rPr>
                  <a:t>20 </a:t>
                </a:r>
                <a:r>
                  <a:rPr lang="ko-KR" altLang="en-US" sz="1400">
                    <a:solidFill>
                      <a:srgbClr val="00b050"/>
                    </a:solidFill>
                  </a:rPr>
                  <a:t>저장</a:t>
                </a:r>
                <a:endParaRPr lang="ko-KR" altLang="en-US" sz="1400">
                  <a:solidFill>
                    <a:srgbClr val="00b050"/>
                  </a:solidFill>
                </a:endParaRPr>
              </a:p>
              <a:p>
                <a:pPr defTabSz="288000">
                  <a:defRPr/>
                </a:pPr>
                <a:r>
                  <a:rPr lang="en-US" altLang="ko-KR" sz="1400"/>
                  <a:t>	</a:t>
                </a:r>
                <a:r>
                  <a:rPr lang="en-US" altLang="ko-KR" sz="1400" b="1"/>
                  <a:t>z = 30;</a:t>
                </a:r>
                <a:r>
                  <a:rPr lang="en-US" altLang="ko-KR" sz="1400" b="1">
                    <a:solidFill>
                      <a:srgbClr val="00b050"/>
                    </a:solidFill>
                  </a:rPr>
                  <a:t>  </a:t>
                </a:r>
                <a:r>
                  <a:rPr lang="en-US" altLang="ko-KR" sz="1400">
                    <a:solidFill>
                      <a:srgbClr val="00b050"/>
                    </a:solidFill>
                  </a:rPr>
                  <a:t>// </a:t>
                </a:r>
                <a:r>
                  <a:rPr lang="ko-KR" altLang="en-US" sz="1400">
                    <a:solidFill>
                      <a:srgbClr val="00b050"/>
                    </a:solidFill>
                  </a:rPr>
                  <a:t>새로운 전역 변수 </a:t>
                </a:r>
                <a:r>
                  <a:rPr lang="en-US" altLang="ko-KR" sz="1400">
                    <a:solidFill>
                      <a:srgbClr val="00b050"/>
                    </a:solidFill>
                  </a:rPr>
                  <a:t>z</a:t>
                </a:r>
                <a:r>
                  <a:rPr lang="ko-KR" altLang="en-US" sz="1400">
                    <a:solidFill>
                      <a:srgbClr val="00b050"/>
                    </a:solidFill>
                  </a:rPr>
                  <a:t>가 선언되고 </a:t>
                </a:r>
                <a:r>
                  <a:rPr lang="en-US" altLang="ko-KR" sz="1400">
                    <a:solidFill>
                      <a:srgbClr val="00b050"/>
                    </a:solidFill>
                  </a:rPr>
                  <a:t>30</a:t>
                </a:r>
                <a:r>
                  <a:rPr lang="ko-KR" altLang="en-US" sz="1400">
                    <a:solidFill>
                      <a:srgbClr val="00b050"/>
                    </a:solidFill>
                  </a:rPr>
                  <a:t> 저장됨</a:t>
                </a:r>
                <a:endParaRPr lang="ko-KR" altLang="en-US" sz="1400">
                  <a:solidFill>
                    <a:srgbClr val="00b050"/>
                  </a:solidFill>
                </a:endParaRPr>
              </a:p>
              <a:p>
                <a:pPr defTabSz="288000">
                  <a:defRPr/>
                </a:pPr>
                <a:r>
                  <a:rPr lang="en-US" altLang="ko-KR" sz="1400"/>
                  <a:t>	</a:t>
                </a:r>
                <a:r>
                  <a:rPr lang="en-US" altLang="ko-KR" sz="1400" b="1"/>
                  <a:t>if(y == 20) { </a:t>
                </a:r>
                <a:endParaRPr lang="en-US" altLang="ko-KR" sz="1400" b="1"/>
              </a:p>
              <a:p>
                <a:pPr defTabSz="288000">
                  <a:defRPr/>
                </a:pPr>
                <a:r>
                  <a:rPr lang="en-US" altLang="ko-KR" sz="1400"/>
                  <a:t>		</a:t>
                </a:r>
                <a:r>
                  <a:rPr lang="en-US" altLang="ko-KR" sz="1400" b="1"/>
                  <a:t>let b = 40;  </a:t>
                </a:r>
                <a:r>
                  <a:rPr lang="en-US" altLang="ko-KR" sz="1400">
                    <a:solidFill>
                      <a:srgbClr val="00b050"/>
                    </a:solidFill>
                  </a:rPr>
                  <a:t>// if </a:t>
                </a:r>
                <a:r>
                  <a:rPr lang="ko-KR" altLang="en-US" sz="1400">
                    <a:solidFill>
                      <a:srgbClr val="00b050"/>
                    </a:solidFill>
                  </a:rPr>
                  <a:t>블록에서만 사용되는 블록 변수 </a:t>
                </a:r>
                <a:r>
                  <a:rPr lang="en-US" altLang="ko-KR" sz="1400">
                    <a:solidFill>
                      <a:srgbClr val="00b050"/>
                    </a:solidFill>
                  </a:rPr>
                  <a:t>b </a:t>
                </a:r>
                <a:r>
                  <a:rPr lang="ko-KR" altLang="en-US" sz="1400">
                    <a:solidFill>
                      <a:srgbClr val="00b050"/>
                    </a:solidFill>
                  </a:rPr>
                  <a:t>선언 </a:t>
                </a:r>
                <a:endParaRPr lang="ko-KR" altLang="en-US" sz="1400">
                  <a:solidFill>
                    <a:srgbClr val="00b050"/>
                  </a:solidFill>
                </a:endParaRPr>
              </a:p>
              <a:p>
                <a:pPr defTabSz="288000">
                  <a:defRPr/>
                </a:pPr>
                <a:r>
                  <a:rPr lang="en-US" altLang="ko-KR" sz="1400"/>
                  <a:t>		b++; </a:t>
                </a:r>
                <a:endParaRPr lang="en-US" altLang="ko-KR" sz="1400"/>
              </a:p>
              <a:p>
                <a:pPr defTabSz="288000">
                  <a:defRPr/>
                </a:pPr>
                <a:r>
                  <a:rPr lang="en-US" altLang="ko-KR" sz="1400"/>
                  <a:t>	</a:t>
                </a:r>
                <a:r>
                  <a:rPr lang="en-US" altLang="ko-KR" sz="1400" b="1"/>
                  <a:t>} </a:t>
                </a:r>
                <a:endParaRPr lang="en-US" altLang="ko-KR" sz="1400" b="1"/>
              </a:p>
              <a:p>
                <a:pPr defTabSz="288000">
                  <a:defRPr/>
                </a:pPr>
                <a:r>
                  <a:rPr lang="en-US" altLang="ko-KR" sz="1400"/>
                  <a:t>	</a:t>
                </a:r>
                <a:r>
                  <a:rPr lang="en-US" altLang="ko-KR" sz="1400">
                    <a:solidFill>
                      <a:srgbClr val="00b050"/>
                    </a:solidFill>
                  </a:rPr>
                  <a:t>// </a:t>
                </a:r>
                <a:r>
                  <a:rPr lang="ko-KR" altLang="en-US" sz="1400">
                    <a:solidFill>
                      <a:srgbClr val="00b050"/>
                    </a:solidFill>
                  </a:rPr>
                  <a:t>이곳에서는 블록 변수 </a:t>
                </a:r>
                <a:r>
                  <a:rPr lang="en-US" altLang="ko-KR" sz="1400">
                    <a:solidFill>
                      <a:srgbClr val="00b050"/>
                    </a:solidFill>
                  </a:rPr>
                  <a:t>b</a:t>
                </a:r>
                <a:r>
                  <a:rPr lang="ko-KR" altLang="en-US" sz="1400">
                    <a:solidFill>
                      <a:srgbClr val="00b050"/>
                    </a:solidFill>
                  </a:rPr>
                  <a:t>에 접근할 수 없음</a:t>
                </a:r>
                <a:endParaRPr lang="ko-KR" altLang="en-US" sz="1400">
                  <a:solidFill>
                    <a:srgbClr val="00b050"/>
                  </a:solidFill>
                </a:endParaRPr>
              </a:p>
              <a:p>
                <a:pPr defTabSz="288000">
                  <a:defRPr/>
                </a:pPr>
                <a:r>
                  <a:rPr lang="en-US" altLang="ko-KR" sz="1400">
                    <a:solidFill>
                      <a:srgbClr val="00b050"/>
                    </a:solidFill>
                  </a:rPr>
                  <a:t>	// </a:t>
                </a:r>
                <a:r>
                  <a:rPr lang="ko-KR" altLang="en-US" sz="1400">
                    <a:solidFill>
                      <a:srgbClr val="00b050"/>
                    </a:solidFill>
                  </a:rPr>
                  <a:t>이곳에서는 변수 </a:t>
                </a:r>
                <a:r>
                  <a:rPr lang="en-US" altLang="ko-KR" sz="1400">
                    <a:solidFill>
                      <a:srgbClr val="00b050"/>
                    </a:solidFill>
                  </a:rPr>
                  <a:t>x, y, z</a:t>
                </a:r>
                <a:r>
                  <a:rPr lang="ko-KR" altLang="en-US" sz="1400">
                    <a:solidFill>
                      <a:srgbClr val="00b050"/>
                    </a:solidFill>
                  </a:rPr>
                  <a:t>에 모두 접근 가능</a:t>
                </a:r>
                <a:endParaRPr lang="ko-KR" altLang="en-US" sz="1400">
                  <a:solidFill>
                    <a:srgbClr val="00b050"/>
                  </a:solidFill>
                </a:endParaRPr>
              </a:p>
              <a:p>
                <a:pPr defTabSz="288000">
                  <a:defRPr/>
                </a:pPr>
                <a:r>
                  <a:rPr lang="en-US" altLang="ko-KR" sz="1400" b="1"/>
                  <a:t>}</a:t>
                </a:r>
                <a:endParaRPr lang="en-US" altLang="ko-KR" sz="1400" b="1"/>
              </a:p>
              <a:p>
                <a:pPr defTabSz="288000">
                  <a:defRPr/>
                </a:pPr>
                <a:r>
                  <a:rPr lang="en-US" altLang="ko-KR" sz="1400">
                    <a:solidFill>
                      <a:srgbClr val="00b050"/>
                    </a:solidFill>
                  </a:rPr>
                  <a:t>// </a:t>
                </a:r>
                <a:r>
                  <a:rPr lang="ko-KR" altLang="en-US" sz="1400">
                    <a:solidFill>
                      <a:srgbClr val="00b050"/>
                    </a:solidFill>
                  </a:rPr>
                  <a:t>여기서는 변수 </a:t>
                </a:r>
                <a:r>
                  <a:rPr lang="en-US" altLang="ko-KR" sz="1400">
                    <a:solidFill>
                      <a:srgbClr val="00b050"/>
                    </a:solidFill>
                  </a:rPr>
                  <a:t>x</a:t>
                </a:r>
                <a:r>
                  <a:rPr lang="ko-KR" altLang="en-US" sz="1400">
                    <a:solidFill>
                      <a:srgbClr val="00b050"/>
                    </a:solidFill>
                  </a:rPr>
                  <a:t>와 </a:t>
                </a:r>
                <a:r>
                  <a:rPr lang="en-US" altLang="ko-KR" sz="1400">
                    <a:solidFill>
                      <a:srgbClr val="00b050"/>
                    </a:solidFill>
                  </a:rPr>
                  <a:t>z</a:t>
                </a:r>
                <a:r>
                  <a:rPr lang="ko-KR" altLang="en-US" sz="1400">
                    <a:solidFill>
                      <a:srgbClr val="00b050"/>
                    </a:solidFill>
                  </a:rPr>
                  <a:t>만 접근 가능</a:t>
                </a:r>
                <a:r>
                  <a:rPr lang="en-US" altLang="ko-KR" sz="1400">
                    <a:solidFill>
                      <a:srgbClr val="00b050"/>
                    </a:solidFill>
                  </a:rPr>
                  <a:t>. </a:t>
                </a:r>
                <a:r>
                  <a:rPr lang="ko-KR" altLang="en-US" sz="1400">
                    <a:solidFill>
                      <a:srgbClr val="00b050"/>
                    </a:solidFill>
                  </a:rPr>
                  <a:t>지역 변수 </a:t>
                </a:r>
                <a:r>
                  <a:rPr lang="en-US" altLang="ko-KR" sz="1400">
                    <a:solidFill>
                      <a:srgbClr val="00b050"/>
                    </a:solidFill>
                  </a:rPr>
                  <a:t>y</a:t>
                </a:r>
                <a:r>
                  <a:rPr lang="ko-KR" altLang="en-US" sz="1400">
                    <a:solidFill>
                      <a:srgbClr val="00b050"/>
                    </a:solidFill>
                  </a:rPr>
                  <a:t>와 블록 변수 </a:t>
                </a:r>
                <a:r>
                  <a:rPr lang="en-US" altLang="ko-KR" sz="1400">
                    <a:solidFill>
                      <a:srgbClr val="00b050"/>
                    </a:solidFill>
                  </a:rPr>
                  <a:t>b </a:t>
                </a:r>
                <a:r>
                  <a:rPr lang="ko-KR" altLang="en-US" sz="1400">
                    <a:solidFill>
                      <a:srgbClr val="00b050"/>
                    </a:solidFill>
                  </a:rPr>
                  <a:t>접근 불가 </a:t>
                </a:r>
                <a:endParaRPr lang="ko-KR" altLang="en-US" sz="1100">
                  <a:solidFill>
                    <a:srgbClr val="00b050"/>
                  </a:solidFill>
                </a:endParaRPr>
              </a:p>
            </p:txBody>
          </p:sp>
          <p:sp>
            <p:nvSpPr>
              <p:cNvPr id="9" name="모서리가 둥근 직사각형 2"/>
              <p:cNvSpPr/>
              <p:nvPr/>
            </p:nvSpPr>
            <p:spPr>
              <a:xfrm>
                <a:off x="1835696" y="4049486"/>
                <a:ext cx="5387106" cy="2187826"/>
              </a:xfrm>
              <a:prstGeom prst="roundRect">
                <a:avLst>
                  <a:gd name="adj" fmla="val 4573"/>
                </a:avLst>
              </a:prstGeom>
              <a:noFill/>
              <a:ln w="9525">
                <a:solidFill>
                  <a:schemeClr val="accent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0" name="모서리가 둥근 직사각형 6"/>
              <p:cNvSpPr/>
              <p:nvPr/>
            </p:nvSpPr>
            <p:spPr>
              <a:xfrm>
                <a:off x="2195736" y="5120812"/>
                <a:ext cx="4732287" cy="486242"/>
              </a:xfrm>
              <a:prstGeom prst="roundRect">
                <a:avLst>
                  <a:gd name="adj" fmla="val 4573"/>
                </a:avLst>
              </a:prstGeom>
              <a:noFill/>
              <a:ln w="9525">
                <a:solidFill>
                  <a:schemeClr val="accent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1" name="TextBox 9"/>
            <p:cNvSpPr txBox="1"/>
            <p:nvPr/>
          </p:nvSpPr>
          <p:spPr>
            <a:xfrm>
              <a:off x="7087335" y="5578943"/>
              <a:ext cx="2005229" cy="4531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 b="1"/>
                <a:t>전역 </a:t>
              </a:r>
              <a:r>
                <a:rPr lang="ko-KR" altLang="en-US" sz="1200"/>
                <a:t>변수 </a:t>
              </a:r>
              <a:r>
                <a:rPr lang="en-US" altLang="ko-KR" sz="1200"/>
                <a:t>x, z</a:t>
              </a:r>
              <a:r>
                <a:rPr lang="ko-KR" altLang="en-US" sz="1200"/>
                <a:t>의 사용 범위</a:t>
              </a:r>
              <a:endParaRPr lang="ko-KR" altLang="en-US" sz="1200"/>
            </a:p>
            <a:p>
              <a:pPr lvl="0">
                <a:defRPr/>
              </a:pPr>
              <a:r>
                <a:rPr lang="en-US" altLang="ko-KR" sz="1200"/>
                <a:t>(</a:t>
              </a:r>
              <a:r>
                <a:rPr lang="ko-KR" altLang="en-US" sz="1200"/>
                <a:t>프로그램 전체</a:t>
              </a:r>
              <a:r>
                <a:rPr lang="en-US" altLang="ko-KR" sz="1200"/>
                <a:t>)</a:t>
              </a:r>
              <a:endParaRPr lang="ko-KR" altLang="en-US" sz="1200"/>
            </a:p>
          </p:txBody>
        </p:sp>
        <p:sp>
          <p:nvSpPr>
            <p:cNvPr id="12" name="TextBox 10"/>
            <p:cNvSpPr txBox="1"/>
            <p:nvPr/>
          </p:nvSpPr>
          <p:spPr>
            <a:xfrm>
              <a:off x="7090003" y="4937400"/>
              <a:ext cx="1805584" cy="26605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200" b="1"/>
                <a:t>블록 변수 </a:t>
              </a:r>
              <a:r>
                <a:rPr lang="en-US" altLang="ko-KR" sz="1200" b="1"/>
                <a:t>b</a:t>
              </a:r>
              <a:r>
                <a:rPr lang="ko-KR" altLang="en-US" sz="1200"/>
                <a:t>의 사용 범위</a:t>
              </a:r>
              <a:endParaRPr lang="ko-KR" altLang="en-US" sz="1200"/>
            </a:p>
          </p:txBody>
        </p:sp>
        <p:sp>
          <p:nvSpPr>
            <p:cNvPr id="13" name="TextBox 11"/>
            <p:cNvSpPr txBox="1"/>
            <p:nvPr/>
          </p:nvSpPr>
          <p:spPr>
            <a:xfrm>
              <a:off x="7090002" y="3834192"/>
              <a:ext cx="1796059" cy="2643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200" b="1"/>
                <a:t>지역 변수 </a:t>
              </a:r>
              <a:r>
                <a:rPr lang="en-US" altLang="ko-KR" sz="1200" b="1"/>
                <a:t>y</a:t>
              </a:r>
              <a:r>
                <a:rPr lang="ko-KR" altLang="en-US" sz="1200"/>
                <a:t>의 사용 범위</a:t>
              </a:r>
              <a:endParaRPr lang="ko-KR" altLang="en-US" sz="1200"/>
            </a:p>
          </p:txBody>
        </p:sp>
        <p:cxnSp>
          <p:nvCxnSpPr>
            <p:cNvPr id="14" name="직선 화살표 연결선 12"/>
            <p:cNvCxnSpPr>
              <a:stCxn id="12" idx="1"/>
              <a:endCxn id="10" idx="3"/>
            </p:cNvCxnSpPr>
            <p:nvPr/>
          </p:nvCxnSpPr>
          <p:spPr>
            <a:xfrm flipH="1">
              <a:off x="6012160" y="5075901"/>
              <a:ext cx="1077843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6"/>
            <p:cNvCxnSpPr>
              <a:stCxn id="13" idx="1"/>
            </p:cNvCxnSpPr>
            <p:nvPr/>
          </p:nvCxnSpPr>
          <p:spPr>
            <a:xfrm flipH="1" flipV="1">
              <a:off x="6300192" y="3972692"/>
              <a:ext cx="789811" cy="1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22"/>
            <p:cNvCxnSpPr>
              <a:stCxn id="11" idx="1"/>
            </p:cNvCxnSpPr>
            <p:nvPr/>
          </p:nvCxnSpPr>
          <p:spPr>
            <a:xfrm flipH="1" flipV="1">
              <a:off x="6838919" y="5805264"/>
              <a:ext cx="248417" cy="451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/>
              <a:t>지역 변수와 전역 변수의 이름을 같을 때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전역</a:t>
            </a:r>
            <a:r>
              <a:rPr lang="en-US" altLang="ko-KR"/>
              <a:t> </a:t>
            </a:r>
            <a:r>
              <a:rPr lang="ko-KR" altLang="en-US"/>
              <a:t>변수에 접근하고자 할 때 </a:t>
            </a:r>
            <a:r>
              <a:rPr lang="en-US" altLang="ko-KR"/>
              <a:t>: </a:t>
            </a:r>
            <a:r>
              <a:rPr lang="en-US" altLang="ko-KR" b="1"/>
              <a:t>this.</a:t>
            </a:r>
            <a:r>
              <a:rPr lang="ko-KR" altLang="en-US" b="1"/>
              <a:t>전역변수</a:t>
            </a:r>
            <a:endParaRPr lang="ko-KR" altLang="en-US" b="1"/>
          </a:p>
          <a:p>
            <a:pPr lvl="1">
              <a:defRPr/>
            </a:pPr>
            <a:endParaRPr lang="en-US" altLang="ko-KR" b="1"/>
          </a:p>
          <a:p>
            <a:pPr lvl="1">
              <a:defRPr/>
            </a:pPr>
            <a:endParaRPr lang="en-US" altLang="ko-KR" b="1"/>
          </a:p>
          <a:p>
            <a:pPr lvl="1">
              <a:defRPr/>
            </a:pPr>
            <a:endParaRPr lang="en-US" altLang="ko-KR" b="1"/>
          </a:p>
          <a:p>
            <a:pPr marL="457200" lvl="1" indent="0">
              <a:buNone/>
              <a:defRPr/>
            </a:pPr>
            <a:endParaRPr lang="en-US" altLang="ko-KR" b="1"/>
          </a:p>
          <a:p>
            <a:pPr lvl="1">
              <a:defRPr/>
            </a:pPr>
            <a:r>
              <a:rPr lang="ko-KR" altLang="en-US">
                <a:solidFill>
                  <a:srgbClr val="c00000"/>
                </a:solidFill>
              </a:rPr>
              <a:t>주의</a:t>
            </a:r>
            <a:r>
              <a:rPr lang="en-US" altLang="ko-KR">
                <a:solidFill>
                  <a:srgbClr val="c00000"/>
                </a:solidFill>
              </a:rPr>
              <a:t> </a:t>
            </a:r>
            <a:endParaRPr lang="en-US" altLang="ko-KR">
              <a:solidFill>
                <a:srgbClr val="c00000"/>
              </a:solidFill>
            </a:endParaRPr>
          </a:p>
          <a:p>
            <a:pPr lvl="2">
              <a:defRPr/>
            </a:pPr>
            <a:r>
              <a:rPr lang="en-US" altLang="ko-KR">
                <a:solidFill>
                  <a:srgbClr val="c00000"/>
                </a:solidFill>
              </a:rPr>
              <a:t>let</a:t>
            </a:r>
            <a:r>
              <a:rPr lang="ko-KR" altLang="en-US">
                <a:solidFill>
                  <a:srgbClr val="c00000"/>
                </a:solidFill>
              </a:rPr>
              <a:t>으로 선언된 전역 변수는 </a:t>
            </a:r>
            <a:r>
              <a:rPr lang="en-US" altLang="ko-KR">
                <a:solidFill>
                  <a:srgbClr val="c00000"/>
                </a:solidFill>
              </a:rPr>
              <a:t>this</a:t>
            </a:r>
            <a:r>
              <a:rPr lang="ko-KR" altLang="en-US">
                <a:solidFill>
                  <a:srgbClr val="c00000"/>
                </a:solidFill>
              </a:rPr>
              <a:t>로 접근할 수 없다</a:t>
            </a:r>
            <a:r>
              <a:rPr lang="en-US" altLang="ko-KR">
                <a:solidFill>
                  <a:srgbClr val="c00000"/>
                </a:solidFill>
              </a:rPr>
              <a:t>.</a:t>
            </a: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this</a:t>
            </a:r>
            <a:r>
              <a:rPr lang="ko-KR" altLang="en-US"/>
              <a:t>로 전역변수 접근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04022" y="2410421"/>
            <a:ext cx="5976664" cy="13690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79999" latinLnBrk="0">
              <a:defRPr/>
            </a:pPr>
            <a:r>
              <a:rPr lang="en-US" altLang="ko-KR" sz="1400" b="1" kern="0">
                <a:solidFill>
                  <a:srgbClr val="000000"/>
                </a:solidFill>
                <a:latin typeface="+mj-ea"/>
              </a:rPr>
              <a:t>var</a:t>
            </a:r>
            <a:r>
              <a:rPr lang="en-US" altLang="ko-KR" sz="1400" b="1" kern="0">
                <a:solidFill>
                  <a:srgbClr val="000000"/>
                </a:solidFill>
                <a:latin typeface="+mj-ea"/>
                <a:ea typeface="+mj-ea"/>
              </a:rPr>
              <a:t> x; 			// </a:t>
            </a:r>
            <a:r>
              <a:rPr lang="ko-KR" altLang="en-US" sz="1400" b="1" kern="0">
                <a:solidFill>
                  <a:srgbClr val="000000"/>
                </a:solidFill>
                <a:latin typeface="+mj-ea"/>
                <a:ea typeface="+mj-ea"/>
              </a:rPr>
              <a:t>전역변수</a:t>
            </a:r>
            <a:endParaRPr lang="ko-KR" altLang="en-US" sz="1400" b="1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function f() { 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defRPr/>
            </a:pP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b="1" kern="0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 x; 		// 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지역변수</a:t>
            </a:r>
            <a:endParaRPr lang="ko-KR" altLang="en-US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defRPr/>
            </a:pP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x = 1; 		// 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지역변수 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x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에 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1 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저장</a:t>
            </a:r>
            <a:endParaRPr lang="ko-KR" altLang="en-US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defRPr/>
            </a:pP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b="1" kern="0">
                <a:solidFill>
                  <a:srgbClr val="000000"/>
                </a:solidFill>
                <a:latin typeface="+mj-ea"/>
                <a:ea typeface="+mj-ea"/>
              </a:rPr>
              <a:t>this.x = 100; 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전역변수 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x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에 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100 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저장</a:t>
            </a:r>
            <a:endParaRPr lang="ko-KR" altLang="en-US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예제 </a:t>
            </a:r>
            <a:r>
              <a:rPr lang="en-US" altLang="ko-KR"/>
              <a:t>6-6 </a:t>
            </a:r>
            <a:r>
              <a:rPr lang="ko-KR" altLang="en-US"/>
              <a:t>지역 변수와 전역 변수</a:t>
            </a:r>
            <a:r>
              <a:rPr lang="en-US" altLang="ko-KR"/>
              <a:t>, </a:t>
            </a:r>
            <a:r>
              <a:rPr lang="ko-KR" altLang="en-US"/>
              <a:t>블록 변수</a:t>
            </a:r>
            <a:endParaRPr lang="ko-KR" altLang="en-US"/>
          </a:p>
        </p:txBody>
      </p:sp>
      <p:sp>
        <p:nvSpPr>
          <p:cNvPr id="5" name="직사각형 5"/>
          <p:cNvSpPr/>
          <p:nvPr/>
        </p:nvSpPr>
        <p:spPr>
          <a:xfrm>
            <a:off x="1656818" y="1170469"/>
            <a:ext cx="5845224" cy="53903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200">
                <a:latin typeface="+mj-lt"/>
              </a:rPr>
              <a:t>&lt;!DOCTYPE html&gt;</a:t>
            </a:r>
            <a:endParaRPr lang="en-US" altLang="ko-KR" sz="1200">
              <a:latin typeface="+mj-lt"/>
            </a:endParaRPr>
          </a:p>
          <a:p>
            <a:pPr defTabSz="179999">
              <a:defRPr/>
            </a:pPr>
            <a:r>
              <a:rPr lang="en-US" altLang="ko-KR" sz="1200">
                <a:latin typeface="+mj-lt"/>
              </a:rPr>
              <a:t>&lt;html&gt;</a:t>
            </a:r>
            <a:endParaRPr lang="en-US" altLang="ko-KR" sz="1200">
              <a:latin typeface="+mj-lt"/>
            </a:endParaRPr>
          </a:p>
          <a:p>
            <a:pPr defTabSz="179999">
              <a:defRPr/>
            </a:pPr>
            <a:r>
              <a:rPr lang="en-US" altLang="ko-KR" sz="1200">
                <a:latin typeface="+mj-lt"/>
              </a:rPr>
              <a:t>&lt;head&gt;&lt;meta charset="utf-8"&gt;&lt;title&gt;</a:t>
            </a:r>
            <a:r>
              <a:rPr lang="ko-KR" altLang="en-US" sz="1200">
                <a:latin typeface="+mj-lt"/>
              </a:rPr>
              <a:t>변수 선언</a:t>
            </a:r>
            <a:r>
              <a:rPr lang="en-US" altLang="ko-KR" sz="1200">
                <a:latin typeface="+mj-lt"/>
              </a:rPr>
              <a:t>&lt;/title&gt;&lt;/head&gt;</a:t>
            </a:r>
            <a:endParaRPr lang="en-US" altLang="ko-KR" sz="1200">
              <a:latin typeface="+mj-lt"/>
            </a:endParaRPr>
          </a:p>
          <a:p>
            <a:pPr defTabSz="179999">
              <a:defRPr/>
            </a:pPr>
            <a:r>
              <a:rPr lang="en-US" altLang="ko-KR" sz="1200">
                <a:latin typeface="+mj-lt"/>
              </a:rPr>
              <a:t>&lt;body&gt;</a:t>
            </a:r>
            <a:endParaRPr lang="en-US" altLang="ko-KR" sz="1200">
              <a:latin typeface="+mj-lt"/>
            </a:endParaRPr>
          </a:p>
          <a:p>
            <a:pPr defTabSz="179999">
              <a:defRPr/>
            </a:pPr>
            <a:r>
              <a:rPr lang="en-US" altLang="ko-KR" sz="1200">
                <a:latin typeface="+mj-lt"/>
              </a:rPr>
              <a:t>&lt;h3&gt;</a:t>
            </a:r>
            <a:r>
              <a:rPr lang="ko-KR" altLang="en-US" sz="1200">
                <a:latin typeface="+mj-lt"/>
              </a:rPr>
              <a:t>변수 선언</a:t>
            </a:r>
            <a:r>
              <a:rPr lang="en-US" altLang="ko-KR" sz="1200">
                <a:latin typeface="+mj-lt"/>
              </a:rPr>
              <a:t>, </a:t>
            </a:r>
            <a:r>
              <a:rPr lang="ko-KR" altLang="en-US" sz="1200">
                <a:latin typeface="+mj-lt"/>
              </a:rPr>
              <a:t>전역</a:t>
            </a:r>
            <a:r>
              <a:rPr lang="en-US" altLang="ko-KR" sz="1200">
                <a:latin typeface="+mj-lt"/>
              </a:rPr>
              <a:t>/</a:t>
            </a:r>
            <a:r>
              <a:rPr lang="ko-KR" altLang="en-US" sz="1200">
                <a:latin typeface="+mj-lt"/>
              </a:rPr>
              <a:t>지역</a:t>
            </a:r>
            <a:r>
              <a:rPr lang="en-US" altLang="ko-KR" sz="1200">
                <a:latin typeface="+mj-lt"/>
              </a:rPr>
              <a:t>/</a:t>
            </a:r>
            <a:r>
              <a:rPr lang="ko-KR" altLang="en-US" sz="1200">
                <a:latin typeface="+mj-lt"/>
              </a:rPr>
              <a:t>블록 변수</a:t>
            </a:r>
            <a:r>
              <a:rPr lang="en-US" altLang="ko-KR" sz="1200">
                <a:latin typeface="+mj-lt"/>
              </a:rPr>
              <a:t>&lt;/h3&gt;</a:t>
            </a:r>
            <a:endParaRPr lang="en-US" altLang="ko-KR" sz="1200">
              <a:latin typeface="+mj-lt"/>
            </a:endParaRPr>
          </a:p>
          <a:p>
            <a:pPr defTabSz="179999">
              <a:defRPr/>
            </a:pPr>
            <a:r>
              <a:rPr lang="en-US" altLang="ko-KR" sz="1200">
                <a:latin typeface="+mj-lt"/>
              </a:rPr>
              <a:t>&lt;hr&gt;</a:t>
            </a:r>
            <a:endParaRPr lang="en-US" altLang="ko-KR" sz="1200">
              <a:latin typeface="+mj-lt"/>
            </a:endParaRPr>
          </a:p>
          <a:p>
            <a:pPr defTabSz="179999">
              <a:defRPr/>
            </a:pPr>
            <a:r>
              <a:rPr lang="en-US" altLang="ko-KR" sz="1200">
                <a:latin typeface="+mj-lt"/>
              </a:rPr>
              <a:t>&lt;script&gt;</a:t>
            </a:r>
            <a:endParaRPr lang="en-US" altLang="ko-KR" sz="1200">
              <a:latin typeface="+mj-lt"/>
            </a:endParaRPr>
          </a:p>
          <a:p>
            <a:pPr defTabSz="179999">
              <a:defRPr/>
            </a:pPr>
            <a:r>
              <a:rPr lang="en-US" altLang="ko-KR" sz="1200" b="1">
                <a:latin typeface="+mj-lt"/>
              </a:rPr>
              <a:t>let x; </a:t>
            </a:r>
            <a:r>
              <a:rPr lang="en-US" altLang="ko-KR" sz="1200">
                <a:solidFill>
                  <a:srgbClr val="00b050"/>
                </a:solidFill>
                <a:latin typeface="+mj-lt"/>
              </a:rPr>
              <a:t>// </a:t>
            </a:r>
            <a:r>
              <a:rPr lang="ko-KR" altLang="en-US" sz="1200">
                <a:solidFill>
                  <a:srgbClr val="00b050"/>
                </a:solidFill>
                <a:latin typeface="+mj-lt"/>
              </a:rPr>
              <a:t>전역 변수 </a:t>
            </a:r>
            <a:r>
              <a:rPr lang="en-US" altLang="ko-KR" sz="1200">
                <a:solidFill>
                  <a:srgbClr val="00b050"/>
                </a:solidFill>
                <a:latin typeface="+mj-lt"/>
              </a:rPr>
              <a:t>x </a:t>
            </a:r>
            <a:r>
              <a:rPr lang="ko-KR" altLang="en-US" sz="1200">
                <a:solidFill>
                  <a:srgbClr val="00b050"/>
                </a:solidFill>
                <a:latin typeface="+mj-lt"/>
              </a:rPr>
              <a:t>선언</a:t>
            </a:r>
            <a:r>
              <a:rPr lang="en-US" altLang="ko-KR" sz="1200">
                <a:solidFill>
                  <a:srgbClr val="00b050"/>
                </a:solidFill>
                <a:latin typeface="+mj-lt"/>
              </a:rPr>
              <a:t>. var</a:t>
            </a:r>
            <a:r>
              <a:rPr lang="ko-KR" altLang="en-US" sz="1200">
                <a:solidFill>
                  <a:srgbClr val="00b050"/>
                </a:solidFill>
                <a:latin typeface="+mj-lt"/>
              </a:rPr>
              <a:t>로 선언해도 동일</a:t>
            </a:r>
            <a:endParaRPr lang="ko-KR" altLang="en-US" sz="1200">
              <a:solidFill>
                <a:srgbClr val="00b050"/>
              </a:solidFill>
              <a:latin typeface="+mj-lt"/>
            </a:endParaRPr>
          </a:p>
          <a:p>
            <a:pPr defTabSz="179999">
              <a:defRPr/>
            </a:pPr>
            <a:r>
              <a:rPr lang="en-US" altLang="ko-KR" sz="1200" b="1">
                <a:latin typeface="+mj-lt"/>
              </a:rPr>
              <a:t>function f() {</a:t>
            </a:r>
            <a:endParaRPr lang="en-US" altLang="ko-KR" sz="1200" b="1">
              <a:latin typeface="+mj-lt"/>
            </a:endParaRPr>
          </a:p>
          <a:p>
            <a:pPr defTabSz="179999">
              <a:defRPr/>
            </a:pPr>
            <a:r>
              <a:rPr lang="en-US" altLang="ko-KR" sz="1200">
                <a:latin typeface="+mj-lt"/>
              </a:rPr>
              <a:t>	</a:t>
            </a:r>
            <a:r>
              <a:rPr lang="en-US" altLang="ko-KR" sz="1200" b="1">
                <a:latin typeface="+mj-lt"/>
              </a:rPr>
              <a:t>let y;</a:t>
            </a:r>
            <a:r>
              <a:rPr lang="en-US" altLang="ko-KR" sz="1200">
                <a:latin typeface="+mj-lt"/>
              </a:rPr>
              <a:t> </a:t>
            </a:r>
            <a:r>
              <a:rPr lang="en-US" altLang="ko-KR" sz="1200">
                <a:solidFill>
                  <a:srgbClr val="00b050"/>
                </a:solidFill>
                <a:latin typeface="+mj-lt"/>
              </a:rPr>
              <a:t>// </a:t>
            </a:r>
            <a:r>
              <a:rPr lang="ko-KR" altLang="en-US" sz="1200">
                <a:solidFill>
                  <a:srgbClr val="00b050"/>
                </a:solidFill>
                <a:latin typeface="+mj-lt"/>
              </a:rPr>
              <a:t>함수 </a:t>
            </a:r>
            <a:r>
              <a:rPr lang="en-US" altLang="ko-KR" sz="1200">
                <a:solidFill>
                  <a:srgbClr val="00b050"/>
                </a:solidFill>
                <a:latin typeface="+mj-lt"/>
              </a:rPr>
              <a:t>f() </a:t>
            </a:r>
            <a:r>
              <a:rPr lang="ko-KR" altLang="en-US" sz="1200">
                <a:solidFill>
                  <a:srgbClr val="00b050"/>
                </a:solidFill>
                <a:latin typeface="+mj-lt"/>
              </a:rPr>
              <a:t>내에서만 사용되는 지역 변수 </a:t>
            </a:r>
            <a:r>
              <a:rPr lang="en-US" altLang="ko-KR" sz="1200">
                <a:solidFill>
                  <a:srgbClr val="00b050"/>
                </a:solidFill>
                <a:latin typeface="+mj-lt"/>
              </a:rPr>
              <a:t>y </a:t>
            </a:r>
            <a:r>
              <a:rPr lang="ko-KR" altLang="en-US" sz="1200">
                <a:solidFill>
                  <a:srgbClr val="00b050"/>
                </a:solidFill>
                <a:latin typeface="+mj-lt"/>
              </a:rPr>
              <a:t>선언</a:t>
            </a:r>
            <a:r>
              <a:rPr lang="en-US" altLang="ko-KR" sz="1200">
                <a:solidFill>
                  <a:srgbClr val="00b050"/>
                </a:solidFill>
                <a:latin typeface="+mj-lt"/>
              </a:rPr>
              <a:t>. var</a:t>
            </a:r>
            <a:r>
              <a:rPr lang="ko-KR" altLang="en-US" sz="1200">
                <a:solidFill>
                  <a:srgbClr val="00b050"/>
                </a:solidFill>
                <a:latin typeface="+mj-lt"/>
              </a:rPr>
              <a:t>로 선언해도 동일</a:t>
            </a:r>
            <a:endParaRPr lang="ko-KR" altLang="en-US" sz="1200">
              <a:solidFill>
                <a:srgbClr val="00b050"/>
              </a:solidFill>
              <a:latin typeface="+mj-lt"/>
            </a:endParaRPr>
          </a:p>
          <a:p>
            <a:pPr defTabSz="179999">
              <a:defRPr/>
            </a:pPr>
            <a:r>
              <a:rPr lang="ko-KR" altLang="en-US" sz="1200">
                <a:latin typeface="+mj-lt"/>
              </a:rPr>
              <a:t>	</a:t>
            </a:r>
            <a:r>
              <a:rPr lang="en-US" altLang="ko-KR" sz="1200">
                <a:latin typeface="+mj-lt"/>
              </a:rPr>
              <a:t>x = 10; </a:t>
            </a:r>
            <a:r>
              <a:rPr lang="en-US" altLang="ko-KR" sz="1200">
                <a:solidFill>
                  <a:srgbClr val="00b050"/>
                </a:solidFill>
                <a:latin typeface="+mj-lt"/>
              </a:rPr>
              <a:t>// </a:t>
            </a:r>
            <a:r>
              <a:rPr lang="ko-KR" altLang="en-US" sz="1200">
                <a:solidFill>
                  <a:srgbClr val="00b050"/>
                </a:solidFill>
                <a:latin typeface="+mj-lt"/>
              </a:rPr>
              <a:t>전역 변수 </a:t>
            </a:r>
            <a:r>
              <a:rPr lang="en-US" altLang="ko-KR" sz="1200">
                <a:solidFill>
                  <a:srgbClr val="00b050"/>
                </a:solidFill>
                <a:latin typeface="+mj-lt"/>
              </a:rPr>
              <a:t>x</a:t>
            </a:r>
            <a:r>
              <a:rPr lang="ko-KR" altLang="en-US" sz="1200">
                <a:solidFill>
                  <a:srgbClr val="00b050"/>
                </a:solidFill>
                <a:latin typeface="+mj-lt"/>
              </a:rPr>
              <a:t>에 </a:t>
            </a:r>
            <a:r>
              <a:rPr lang="en-US" altLang="ko-KR" sz="1200">
                <a:solidFill>
                  <a:srgbClr val="00b050"/>
                </a:solidFill>
                <a:latin typeface="+mj-lt"/>
              </a:rPr>
              <a:t>10 </a:t>
            </a:r>
            <a:r>
              <a:rPr lang="ko-KR" altLang="en-US" sz="1200">
                <a:solidFill>
                  <a:srgbClr val="00b050"/>
                </a:solidFill>
                <a:latin typeface="+mj-lt"/>
              </a:rPr>
              <a:t>저장</a:t>
            </a:r>
            <a:endParaRPr lang="ko-KR" altLang="en-US" sz="1200">
              <a:solidFill>
                <a:srgbClr val="00b050"/>
              </a:solidFill>
              <a:latin typeface="+mj-lt"/>
            </a:endParaRPr>
          </a:p>
          <a:p>
            <a:pPr defTabSz="179999">
              <a:defRPr/>
            </a:pPr>
            <a:r>
              <a:rPr lang="ko-KR" altLang="en-US" sz="1200">
                <a:latin typeface="+mj-lt"/>
              </a:rPr>
              <a:t>	</a:t>
            </a:r>
            <a:r>
              <a:rPr lang="en-US" altLang="ko-KR" sz="1200">
                <a:latin typeface="+mj-lt"/>
              </a:rPr>
              <a:t>y = 20; </a:t>
            </a:r>
            <a:r>
              <a:rPr lang="en-US" altLang="ko-KR" sz="1200">
                <a:solidFill>
                  <a:srgbClr val="00b050"/>
                </a:solidFill>
                <a:latin typeface="+mj-lt"/>
              </a:rPr>
              <a:t>// </a:t>
            </a:r>
            <a:r>
              <a:rPr lang="ko-KR" altLang="en-US" sz="1200">
                <a:solidFill>
                  <a:srgbClr val="00b050"/>
                </a:solidFill>
                <a:latin typeface="+mj-lt"/>
              </a:rPr>
              <a:t>지역 변수 </a:t>
            </a:r>
            <a:r>
              <a:rPr lang="en-US" altLang="ko-KR" sz="1200">
                <a:solidFill>
                  <a:srgbClr val="00b050"/>
                </a:solidFill>
                <a:latin typeface="+mj-lt"/>
              </a:rPr>
              <a:t>y</a:t>
            </a:r>
            <a:r>
              <a:rPr lang="ko-KR" altLang="en-US" sz="1200">
                <a:solidFill>
                  <a:srgbClr val="00b050"/>
                </a:solidFill>
                <a:latin typeface="+mj-lt"/>
              </a:rPr>
              <a:t>에 </a:t>
            </a:r>
            <a:r>
              <a:rPr lang="en-US" altLang="ko-KR" sz="1200">
                <a:solidFill>
                  <a:srgbClr val="00b050"/>
                </a:solidFill>
                <a:latin typeface="+mj-lt"/>
              </a:rPr>
              <a:t>20 </a:t>
            </a:r>
            <a:r>
              <a:rPr lang="ko-KR" altLang="en-US" sz="1200">
                <a:solidFill>
                  <a:srgbClr val="00b050"/>
                </a:solidFill>
                <a:latin typeface="+mj-lt"/>
              </a:rPr>
              <a:t>저장</a:t>
            </a:r>
            <a:endParaRPr lang="ko-KR" altLang="en-US" sz="1200">
              <a:solidFill>
                <a:srgbClr val="00b050"/>
              </a:solidFill>
              <a:latin typeface="+mj-lt"/>
            </a:endParaRPr>
          </a:p>
          <a:p>
            <a:pPr defTabSz="179999">
              <a:defRPr/>
            </a:pPr>
            <a:r>
              <a:rPr lang="ko-KR" altLang="en-US" sz="1200">
                <a:latin typeface="+mj-lt"/>
              </a:rPr>
              <a:t>	</a:t>
            </a:r>
            <a:r>
              <a:rPr lang="en-US" altLang="ko-KR" sz="1200" b="1">
                <a:latin typeface="+mj-lt"/>
              </a:rPr>
              <a:t>z = 30; </a:t>
            </a:r>
            <a:r>
              <a:rPr lang="en-US" altLang="ko-KR" sz="1200">
                <a:latin typeface="+mj-lt"/>
              </a:rPr>
              <a:t>// </a:t>
            </a:r>
            <a:r>
              <a:rPr lang="ko-KR" altLang="en-US" sz="1200">
                <a:latin typeface="+mj-lt"/>
              </a:rPr>
              <a:t>새로운 전역 변수 </a:t>
            </a:r>
            <a:r>
              <a:rPr lang="en-US" altLang="ko-KR" sz="1200">
                <a:latin typeface="+mj-lt"/>
              </a:rPr>
              <a:t>z</a:t>
            </a:r>
            <a:r>
              <a:rPr lang="ko-KR" altLang="en-US" sz="1200">
                <a:latin typeface="+mj-lt"/>
              </a:rPr>
              <a:t>가 선언되고 </a:t>
            </a:r>
            <a:r>
              <a:rPr lang="en-US" altLang="ko-KR" sz="1200">
                <a:latin typeface="+mj-lt"/>
              </a:rPr>
              <a:t>30</a:t>
            </a:r>
            <a:r>
              <a:rPr lang="ko-KR" altLang="en-US" sz="1200">
                <a:latin typeface="+mj-lt"/>
              </a:rPr>
              <a:t>이 저장됨</a:t>
            </a:r>
            <a:endParaRPr lang="ko-KR" altLang="en-US" sz="1200">
              <a:latin typeface="+mj-lt"/>
            </a:endParaRPr>
          </a:p>
          <a:p>
            <a:pPr defTabSz="179999">
              <a:defRPr/>
            </a:pPr>
            <a:r>
              <a:rPr lang="ko-KR" altLang="en-US" sz="1200">
                <a:latin typeface="+mj-lt"/>
              </a:rPr>
              <a:t>	</a:t>
            </a:r>
            <a:r>
              <a:rPr lang="en-US" altLang="ko-KR" sz="1200" b="1">
                <a:latin typeface="+mj-lt"/>
              </a:rPr>
              <a:t>if(y == 20) {</a:t>
            </a:r>
            <a:endParaRPr lang="en-US" altLang="ko-KR" sz="1200" b="1">
              <a:latin typeface="+mj-lt"/>
            </a:endParaRPr>
          </a:p>
          <a:p>
            <a:pPr defTabSz="179999">
              <a:defRPr/>
            </a:pPr>
            <a:r>
              <a:rPr lang="en-US" altLang="ko-KR" sz="1200">
                <a:latin typeface="+mj-lt"/>
              </a:rPr>
              <a:t>		</a:t>
            </a:r>
            <a:r>
              <a:rPr lang="en-US" altLang="ko-KR" sz="1200" b="1">
                <a:latin typeface="+mj-lt"/>
              </a:rPr>
              <a:t>let b = 40; </a:t>
            </a:r>
            <a:r>
              <a:rPr lang="en-US" altLang="ko-KR" sz="1200">
                <a:solidFill>
                  <a:srgbClr val="00b050"/>
                </a:solidFill>
                <a:latin typeface="+mj-lt"/>
              </a:rPr>
              <a:t>// if </a:t>
            </a:r>
            <a:r>
              <a:rPr lang="ko-KR" altLang="en-US" sz="1200">
                <a:solidFill>
                  <a:srgbClr val="00b050"/>
                </a:solidFill>
                <a:latin typeface="+mj-lt"/>
              </a:rPr>
              <a:t>블록에서만 사용되는 블록 변수 </a:t>
            </a:r>
            <a:r>
              <a:rPr lang="en-US" altLang="ko-KR" sz="1200">
                <a:solidFill>
                  <a:srgbClr val="00b050"/>
                </a:solidFill>
                <a:latin typeface="+mj-lt"/>
              </a:rPr>
              <a:t>b </a:t>
            </a:r>
            <a:r>
              <a:rPr lang="ko-KR" altLang="en-US" sz="1200">
                <a:solidFill>
                  <a:srgbClr val="00b050"/>
                </a:solidFill>
                <a:latin typeface="+mj-lt"/>
              </a:rPr>
              <a:t>선언</a:t>
            </a:r>
            <a:endParaRPr lang="ko-KR" altLang="en-US" sz="1200">
              <a:solidFill>
                <a:srgbClr val="00b050"/>
              </a:solidFill>
              <a:latin typeface="+mj-lt"/>
            </a:endParaRPr>
          </a:p>
          <a:p>
            <a:pPr defTabSz="179999">
              <a:defRPr/>
            </a:pPr>
            <a:r>
              <a:rPr lang="ko-KR" altLang="en-US" sz="1200">
                <a:latin typeface="+mj-lt"/>
              </a:rPr>
              <a:t>		</a:t>
            </a:r>
            <a:r>
              <a:rPr lang="en-US" altLang="ko-KR" sz="1200">
                <a:latin typeface="+mj-lt"/>
              </a:rPr>
              <a:t>b++;</a:t>
            </a:r>
            <a:endParaRPr lang="en-US" altLang="ko-KR" sz="1200">
              <a:latin typeface="+mj-lt"/>
            </a:endParaRPr>
          </a:p>
          <a:p>
            <a:pPr defTabSz="179999">
              <a:defRPr/>
            </a:pPr>
            <a:r>
              <a:rPr lang="en-US" altLang="ko-KR" sz="1200">
                <a:latin typeface="+mj-lt"/>
              </a:rPr>
              <a:t>		document.write("if </a:t>
            </a:r>
            <a:r>
              <a:rPr lang="ko-KR" altLang="en-US" sz="1200">
                <a:latin typeface="+mj-lt"/>
              </a:rPr>
              <a:t>블록 내 블록변수 </a:t>
            </a:r>
            <a:r>
              <a:rPr lang="en-US" altLang="ko-KR" sz="1200">
                <a:latin typeface="+mj-lt"/>
              </a:rPr>
              <a:t>b = " + b + "&lt;br&gt;");</a:t>
            </a:r>
            <a:endParaRPr lang="en-US" altLang="ko-KR" sz="1200">
              <a:latin typeface="+mj-lt"/>
            </a:endParaRPr>
          </a:p>
          <a:p>
            <a:pPr defTabSz="179999">
              <a:defRPr/>
            </a:pPr>
            <a:r>
              <a:rPr lang="en-US" altLang="ko-KR" sz="1200">
                <a:latin typeface="+mj-lt"/>
              </a:rPr>
              <a:t>	</a:t>
            </a:r>
            <a:r>
              <a:rPr lang="en-US" altLang="ko-KR" sz="1200" b="1">
                <a:latin typeface="+mj-lt"/>
              </a:rPr>
              <a:t>}</a:t>
            </a:r>
            <a:endParaRPr lang="en-US" altLang="ko-KR" sz="1200" b="1">
              <a:latin typeface="+mj-lt"/>
            </a:endParaRPr>
          </a:p>
          <a:p>
            <a:pPr defTabSz="179999">
              <a:defRPr/>
            </a:pPr>
            <a:r>
              <a:rPr lang="en-US" altLang="ko-KR" sz="1200">
                <a:latin typeface="+mj-lt"/>
              </a:rPr>
              <a:t>	</a:t>
            </a:r>
            <a:r>
              <a:rPr lang="en-US" altLang="ko-KR" sz="1200">
                <a:solidFill>
                  <a:srgbClr val="00b050"/>
                </a:solidFill>
                <a:latin typeface="+mj-lt"/>
              </a:rPr>
              <a:t>// </a:t>
            </a:r>
            <a:r>
              <a:rPr lang="ko-KR" altLang="en-US" sz="1200">
                <a:solidFill>
                  <a:srgbClr val="00b050"/>
                </a:solidFill>
                <a:latin typeface="+mj-lt"/>
              </a:rPr>
              <a:t>이곳에서는 블록 변수 </a:t>
            </a:r>
            <a:r>
              <a:rPr lang="en-US" altLang="ko-KR" sz="1200">
                <a:solidFill>
                  <a:srgbClr val="00b050"/>
                </a:solidFill>
                <a:latin typeface="+mj-lt"/>
              </a:rPr>
              <a:t>b</a:t>
            </a:r>
            <a:r>
              <a:rPr lang="ko-KR" altLang="en-US" sz="1200">
                <a:solidFill>
                  <a:srgbClr val="00b050"/>
                </a:solidFill>
                <a:latin typeface="+mj-lt"/>
              </a:rPr>
              <a:t>에 접근할 수 없음</a:t>
            </a:r>
            <a:endParaRPr lang="ko-KR" altLang="en-US" sz="1200">
              <a:solidFill>
                <a:srgbClr val="00b050"/>
              </a:solidFill>
              <a:latin typeface="+mj-lt"/>
            </a:endParaRPr>
          </a:p>
          <a:p>
            <a:pPr defTabSz="179999">
              <a:defRPr/>
            </a:pPr>
            <a:r>
              <a:rPr lang="ko-KR" altLang="en-US" sz="1200">
                <a:solidFill>
                  <a:srgbClr val="00b050"/>
                </a:solidFill>
                <a:latin typeface="+mj-lt"/>
              </a:rPr>
              <a:t>	</a:t>
            </a:r>
            <a:r>
              <a:rPr lang="en-US" altLang="ko-KR" sz="1200">
                <a:solidFill>
                  <a:srgbClr val="00b050"/>
                </a:solidFill>
                <a:latin typeface="+mj-lt"/>
              </a:rPr>
              <a:t>// </a:t>
            </a:r>
            <a:r>
              <a:rPr lang="ko-KR" altLang="en-US" sz="1200">
                <a:solidFill>
                  <a:srgbClr val="00b050"/>
                </a:solidFill>
                <a:latin typeface="+mj-lt"/>
              </a:rPr>
              <a:t>이곳에서는 변수 </a:t>
            </a:r>
            <a:r>
              <a:rPr lang="en-US" altLang="ko-KR" sz="1200">
                <a:solidFill>
                  <a:srgbClr val="00b050"/>
                </a:solidFill>
                <a:latin typeface="+mj-lt"/>
              </a:rPr>
              <a:t>x, y, z</a:t>
            </a:r>
            <a:r>
              <a:rPr lang="ko-KR" altLang="en-US" sz="1200">
                <a:solidFill>
                  <a:srgbClr val="00b050"/>
                </a:solidFill>
                <a:latin typeface="+mj-lt"/>
              </a:rPr>
              <a:t>에 모두 접근 가능</a:t>
            </a:r>
            <a:endParaRPr lang="ko-KR" altLang="en-US" sz="1200">
              <a:solidFill>
                <a:srgbClr val="00b050"/>
              </a:solidFill>
              <a:latin typeface="+mj-lt"/>
            </a:endParaRPr>
          </a:p>
          <a:p>
            <a:pPr defTabSz="179999">
              <a:defRPr/>
            </a:pPr>
            <a:r>
              <a:rPr lang="ko-KR" altLang="en-US" sz="1200">
                <a:latin typeface="+mj-lt"/>
              </a:rPr>
              <a:t>	</a:t>
            </a:r>
            <a:r>
              <a:rPr lang="en-US" altLang="ko-KR" sz="1200">
                <a:latin typeface="+mj-lt"/>
              </a:rPr>
              <a:t>document.write("</a:t>
            </a:r>
            <a:r>
              <a:rPr lang="ko-KR" altLang="en-US" sz="1200">
                <a:latin typeface="+mj-lt"/>
              </a:rPr>
              <a:t>함수 </a:t>
            </a:r>
            <a:r>
              <a:rPr lang="en-US" altLang="ko-KR" sz="1200">
                <a:latin typeface="+mj-lt"/>
              </a:rPr>
              <a:t>f() </a:t>
            </a:r>
            <a:r>
              <a:rPr lang="ko-KR" altLang="en-US" sz="1200">
                <a:latin typeface="+mj-lt"/>
              </a:rPr>
              <a:t>내 지역변수 </a:t>
            </a:r>
            <a:r>
              <a:rPr lang="en-US" altLang="ko-KR" sz="1200">
                <a:latin typeface="+mj-lt"/>
              </a:rPr>
              <a:t>y = " + y + "&lt;br&gt;");</a:t>
            </a:r>
            <a:endParaRPr lang="en-US" altLang="ko-KR" sz="1200">
              <a:latin typeface="+mj-lt"/>
            </a:endParaRPr>
          </a:p>
          <a:p>
            <a:pPr defTabSz="179999">
              <a:defRPr/>
            </a:pPr>
            <a:r>
              <a:rPr lang="en-US" altLang="ko-KR" sz="1200" b="1">
                <a:latin typeface="+mj-lt"/>
              </a:rPr>
              <a:t>}</a:t>
            </a:r>
            <a:endParaRPr lang="en-US" altLang="ko-KR" sz="1200" b="1">
              <a:latin typeface="+mj-lt"/>
            </a:endParaRPr>
          </a:p>
          <a:p>
            <a:pPr defTabSz="179999">
              <a:defRPr/>
            </a:pPr>
            <a:endParaRPr lang="en-US" altLang="ko-KR" sz="1200" b="1">
              <a:latin typeface="+mj-lt"/>
            </a:endParaRPr>
          </a:p>
          <a:p>
            <a:pPr defTabSz="179999">
              <a:defRPr/>
            </a:pPr>
            <a:r>
              <a:rPr lang="en-US" altLang="ko-KR" sz="1200"/>
              <a:t>f(); // </a:t>
            </a:r>
            <a:r>
              <a:rPr lang="ko-KR" altLang="en-US" sz="1200"/>
              <a:t>함수 </a:t>
            </a:r>
            <a:r>
              <a:rPr lang="en-US" altLang="ko-KR" sz="1200"/>
              <a:t>f() </a:t>
            </a:r>
            <a:r>
              <a:rPr lang="ko-KR" altLang="en-US" sz="1200"/>
              <a:t>호출</a:t>
            </a:r>
            <a:endParaRPr lang="ko-KR" altLang="en-US" sz="1200"/>
          </a:p>
          <a:p>
            <a:pPr defTabSz="179999">
              <a:defRPr/>
            </a:pPr>
            <a:r>
              <a:rPr lang="en-US" altLang="ko-KR" sz="1200"/>
              <a:t>document.write("</a:t>
            </a:r>
            <a:r>
              <a:rPr lang="ko-KR" altLang="en-US" sz="1200"/>
              <a:t>전역변수 </a:t>
            </a:r>
            <a:r>
              <a:rPr lang="en-US" altLang="ko-KR" sz="1200"/>
              <a:t>x = " + x + "&lt;br&gt;");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document.write("</a:t>
            </a:r>
            <a:r>
              <a:rPr lang="ko-KR" altLang="en-US" sz="1200"/>
              <a:t>전역변수 </a:t>
            </a:r>
            <a:r>
              <a:rPr lang="en-US" altLang="ko-KR" sz="1200"/>
              <a:t>z = " + z);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>
                <a:solidFill>
                  <a:srgbClr val="00b050"/>
                </a:solidFill>
              </a:rPr>
              <a:t>// </a:t>
            </a:r>
            <a:r>
              <a:rPr lang="ko-KR" altLang="en-US" sz="1200">
                <a:solidFill>
                  <a:srgbClr val="00b050"/>
                </a:solidFill>
              </a:rPr>
              <a:t>이곳에서는 변수 </a:t>
            </a:r>
            <a:r>
              <a:rPr lang="en-US" altLang="ko-KR" sz="1200">
                <a:solidFill>
                  <a:srgbClr val="00b050"/>
                </a:solidFill>
              </a:rPr>
              <a:t>x</a:t>
            </a:r>
            <a:r>
              <a:rPr lang="ko-KR" altLang="en-US" sz="1200">
                <a:solidFill>
                  <a:srgbClr val="00b050"/>
                </a:solidFill>
              </a:rPr>
              <a:t>와 </a:t>
            </a:r>
            <a:r>
              <a:rPr lang="en-US" altLang="ko-KR" sz="1200">
                <a:solidFill>
                  <a:srgbClr val="00b050"/>
                </a:solidFill>
              </a:rPr>
              <a:t>z</a:t>
            </a:r>
            <a:r>
              <a:rPr lang="ko-KR" altLang="en-US" sz="1200">
                <a:solidFill>
                  <a:srgbClr val="00b050"/>
                </a:solidFill>
              </a:rPr>
              <a:t>만 접근 가능</a:t>
            </a:r>
            <a:r>
              <a:rPr lang="en-US" altLang="ko-KR" sz="1200">
                <a:solidFill>
                  <a:srgbClr val="00b050"/>
                </a:solidFill>
              </a:rPr>
              <a:t>, </a:t>
            </a:r>
            <a:r>
              <a:rPr lang="ko-KR" altLang="en-US" sz="1200">
                <a:solidFill>
                  <a:srgbClr val="00b050"/>
                </a:solidFill>
              </a:rPr>
              <a:t>지역 변수 </a:t>
            </a:r>
            <a:r>
              <a:rPr lang="en-US" altLang="ko-KR" sz="1200">
                <a:solidFill>
                  <a:srgbClr val="00b050"/>
                </a:solidFill>
              </a:rPr>
              <a:t>y</a:t>
            </a:r>
            <a:r>
              <a:rPr lang="ko-KR" altLang="en-US" sz="1200">
                <a:solidFill>
                  <a:srgbClr val="00b050"/>
                </a:solidFill>
              </a:rPr>
              <a:t>와 블록 변수 </a:t>
            </a:r>
            <a:r>
              <a:rPr lang="en-US" altLang="ko-KR" sz="1200">
                <a:solidFill>
                  <a:srgbClr val="00b050"/>
                </a:solidFill>
              </a:rPr>
              <a:t>b</a:t>
            </a:r>
            <a:r>
              <a:rPr lang="ko-KR" altLang="en-US" sz="1200">
                <a:solidFill>
                  <a:srgbClr val="00b050"/>
                </a:solidFill>
              </a:rPr>
              <a:t>는 접근 불가</a:t>
            </a:r>
            <a:endParaRPr lang="ko-KR" altLang="en-US" sz="1200">
              <a:solidFill>
                <a:srgbClr val="00b050"/>
              </a:solidFill>
            </a:endParaRPr>
          </a:p>
          <a:p>
            <a:pPr defTabSz="179999">
              <a:defRPr/>
            </a:pPr>
            <a:r>
              <a:rPr lang="en-US" altLang="ko-KR" sz="1200"/>
              <a:t>&lt;/script&gt;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&lt;/body&gt;&lt;/html&gt;</a:t>
            </a:r>
            <a:endParaRPr lang="en-US" altLang="ko-KR" sz="1200"/>
          </a:p>
        </p:txBody>
      </p:sp>
      <p:sp>
        <p:nvSpPr>
          <p:cNvPr id="6" name="모서리가 둥근 직사각형 9"/>
          <p:cNvSpPr/>
          <p:nvPr/>
        </p:nvSpPr>
        <p:spPr>
          <a:xfrm>
            <a:off x="1857964" y="2868919"/>
            <a:ext cx="5271461" cy="2222321"/>
          </a:xfrm>
          <a:prstGeom prst="roundRect">
            <a:avLst>
              <a:gd name="adj" fmla="val 2148"/>
            </a:avLst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모서리가 둥근 직사각형 10"/>
          <p:cNvSpPr/>
          <p:nvPr/>
        </p:nvSpPr>
        <p:spPr>
          <a:xfrm>
            <a:off x="2088866" y="3762757"/>
            <a:ext cx="4032448" cy="576064"/>
          </a:xfrm>
          <a:prstGeom prst="roundRect">
            <a:avLst>
              <a:gd name="adj" fmla="val 2148"/>
            </a:avLst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11"/>
          <p:cNvSpPr txBox="1"/>
          <p:nvPr/>
        </p:nvSpPr>
        <p:spPr>
          <a:xfrm>
            <a:off x="7849506" y="5702271"/>
            <a:ext cx="2018502" cy="4489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/>
              <a:t>전역 변수 </a:t>
            </a:r>
            <a:r>
              <a:rPr lang="en-US" altLang="ko-KR" sz="1200"/>
              <a:t>x, z</a:t>
            </a:r>
            <a:r>
              <a:rPr lang="ko-KR" altLang="en-US" sz="1200"/>
              <a:t>의 사용 범위</a:t>
            </a:r>
            <a:endParaRPr lang="ko-KR" altLang="en-US" sz="1200"/>
          </a:p>
          <a:p>
            <a:pPr lvl="0">
              <a:defRPr/>
            </a:pPr>
            <a:r>
              <a:rPr lang="en-US" altLang="ko-KR" sz="1200"/>
              <a:t>(</a:t>
            </a:r>
            <a:r>
              <a:rPr lang="ko-KR" altLang="en-US" sz="1200"/>
              <a:t>프로그램 전체</a:t>
            </a:r>
            <a:r>
              <a:rPr lang="en-US" altLang="ko-KR" sz="1200"/>
              <a:t>)</a:t>
            </a:r>
            <a:endParaRPr lang="ko-KR" altLang="en-US" sz="1200"/>
          </a:p>
        </p:txBody>
      </p:sp>
      <p:sp>
        <p:nvSpPr>
          <p:cNvPr id="9" name="TextBox 12"/>
          <p:cNvSpPr txBox="1"/>
          <p:nvPr/>
        </p:nvSpPr>
        <p:spPr>
          <a:xfrm>
            <a:off x="7849506" y="3912289"/>
            <a:ext cx="1880644" cy="267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/>
              <a:t>블록 변수 </a:t>
            </a:r>
            <a:r>
              <a:rPr lang="en-US" altLang="ko-KR" sz="1200"/>
              <a:t>b</a:t>
            </a:r>
            <a:r>
              <a:rPr lang="ko-KR" altLang="en-US" sz="1200"/>
              <a:t>의 사용 범위</a:t>
            </a:r>
            <a:endParaRPr lang="ko-KR" altLang="en-US" sz="1200"/>
          </a:p>
        </p:txBody>
      </p:sp>
      <p:sp>
        <p:nvSpPr>
          <p:cNvPr id="10" name="TextBox 13"/>
          <p:cNvSpPr txBox="1"/>
          <p:nvPr/>
        </p:nvSpPr>
        <p:spPr>
          <a:xfrm>
            <a:off x="7854532" y="4623350"/>
            <a:ext cx="19335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/>
              <a:t>지역 변수 </a:t>
            </a:r>
            <a:r>
              <a:rPr lang="en-US" altLang="ko-KR" sz="1200"/>
              <a:t>y</a:t>
            </a:r>
            <a:r>
              <a:rPr lang="ko-KR" altLang="en-US" sz="1200"/>
              <a:t>의 사용 범위</a:t>
            </a:r>
            <a:endParaRPr lang="ko-KR" altLang="en-US" sz="1200"/>
          </a:p>
        </p:txBody>
      </p:sp>
      <p:cxnSp>
        <p:nvCxnSpPr>
          <p:cNvPr id="11" name="직선 화살표 연결선 15"/>
          <p:cNvCxnSpPr>
            <a:stCxn id="9" idx="1"/>
            <a:endCxn id="7" idx="3"/>
          </p:cNvCxnSpPr>
          <p:nvPr/>
        </p:nvCxnSpPr>
        <p:spPr>
          <a:xfrm flipH="1">
            <a:off x="6121314" y="4050789"/>
            <a:ext cx="172819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8"/>
          <p:cNvCxnSpPr>
            <a:stCxn id="10" idx="1"/>
          </p:cNvCxnSpPr>
          <p:nvPr/>
        </p:nvCxnSpPr>
        <p:spPr>
          <a:xfrm flipH="1">
            <a:off x="7129425" y="4761850"/>
            <a:ext cx="725107" cy="901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20"/>
          <p:cNvCxnSpPr>
            <a:stCxn id="8" idx="1"/>
          </p:cNvCxnSpPr>
          <p:nvPr/>
        </p:nvCxnSpPr>
        <p:spPr>
          <a:xfrm flipH="1" flipV="1">
            <a:off x="7502042" y="5922997"/>
            <a:ext cx="347464" cy="101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414130" y="1221766"/>
            <a:ext cx="2863018" cy="2384034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en-US" altLang="ko-KR"/>
              <a:t>var</a:t>
            </a:r>
            <a:r>
              <a:rPr lang="ko-KR" altLang="en-US"/>
              <a:t>를 사용할 때의 오류</a:t>
            </a:r>
            <a:r>
              <a:rPr lang="en-US" altLang="ko-KR"/>
              <a:t>(</a:t>
            </a:r>
            <a:r>
              <a:rPr lang="ko-KR" altLang="en-US"/>
              <a:t>변수 재 선언</a:t>
            </a:r>
            <a:r>
              <a:rPr lang="en-US" altLang="ko-KR"/>
              <a:t>)</a:t>
            </a:r>
            <a:r>
              <a:rPr lang="ko-KR" altLang="en-US"/>
              <a:t>를 줄이기 위해 </a:t>
            </a:r>
            <a:r>
              <a:rPr lang="en-US" altLang="ko-KR"/>
              <a:t>2015</a:t>
            </a:r>
            <a:r>
              <a:rPr lang="ko-KR" altLang="en-US"/>
              <a:t>년 </a:t>
            </a:r>
            <a:r>
              <a:rPr lang="en-US" altLang="ko-KR"/>
              <a:t>ES6 </a:t>
            </a:r>
            <a:r>
              <a:rPr lang="ko-KR" altLang="en-US"/>
              <a:t>표준에 도입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특징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let</a:t>
            </a:r>
            <a:r>
              <a:rPr lang="ko-KR" altLang="en-US"/>
              <a:t>으로</a:t>
            </a:r>
            <a:r>
              <a:rPr lang="en-US" altLang="ko-KR"/>
              <a:t> </a:t>
            </a:r>
            <a:r>
              <a:rPr lang="ko-KR" altLang="en-US"/>
              <a:t>동일한 변수 재 선언 불가</a:t>
            </a:r>
            <a:endParaRPr lang="ko-KR" altLang="en-US"/>
          </a:p>
          <a:p>
            <a:pPr lvl="1">
              <a:defRPr/>
            </a:pPr>
            <a:endParaRPr lang="en-US" altLang="ko-KR"/>
          </a:p>
          <a:p>
            <a:pPr marL="457200" lvl="1" indent="0">
              <a:buNone/>
              <a:defRPr/>
            </a:pPr>
            <a:endParaRPr lang="en-US" altLang="ko-KR"/>
          </a:p>
          <a:p>
            <a:pPr marL="457200" lvl="1" indent="0">
              <a:buNone/>
              <a:defRPr/>
            </a:pPr>
            <a:endParaRPr lang="en-US" altLang="ko-KR"/>
          </a:p>
          <a:p>
            <a:pPr lvl="1">
              <a:defRPr/>
            </a:pPr>
            <a:r>
              <a:rPr lang="en-US" altLang="ko-KR"/>
              <a:t>let</a:t>
            </a:r>
            <a:r>
              <a:rPr lang="ko-KR" altLang="en-US"/>
              <a:t>은 변수 사용 범위를 블록 내로 제한</a:t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let</a:t>
            </a:r>
            <a:r>
              <a:rPr lang="ko-KR" altLang="en-US"/>
              <a:t>의 특징</a:t>
            </a:r>
            <a:endParaRPr lang="ko-KR" altLang="en-US"/>
          </a:p>
        </p:txBody>
      </p:sp>
      <p:sp>
        <p:nvSpPr>
          <p:cNvPr id="5" name="직사각형 8"/>
          <p:cNvSpPr/>
          <p:nvPr/>
        </p:nvSpPr>
        <p:spPr>
          <a:xfrm>
            <a:off x="1373506" y="2957053"/>
            <a:ext cx="3312367" cy="9462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400">
                <a:latin typeface="+mj-lt"/>
              </a:rPr>
              <a:t>var</a:t>
            </a:r>
            <a:r>
              <a:rPr lang="en-US" altLang="ko-KR" sz="1400" b="1">
                <a:latin typeface="+mj-lt"/>
              </a:rPr>
              <a:t> </a:t>
            </a:r>
            <a:r>
              <a:rPr lang="en-US" altLang="ko-KR" sz="1400">
                <a:latin typeface="+mj-lt"/>
              </a:rPr>
              <a:t>x = 1;</a:t>
            </a:r>
            <a:endParaRPr lang="en-US" altLang="ko-KR" sz="1400">
              <a:latin typeface="+mj-lt"/>
            </a:endParaRPr>
          </a:p>
          <a:p>
            <a:pPr defTabSz="179999">
              <a:defRPr/>
            </a:pPr>
            <a:r>
              <a:rPr lang="en-US" altLang="ko-KR" sz="1400" b="1">
                <a:latin typeface="+mj-lt"/>
              </a:rPr>
              <a:t>var</a:t>
            </a:r>
            <a:r>
              <a:rPr lang="en-US" altLang="ko-KR" sz="1400">
                <a:latin typeface="+mj-lt"/>
              </a:rPr>
              <a:t> x = 2; // </a:t>
            </a:r>
            <a:r>
              <a:rPr lang="ko-KR" altLang="en-US" sz="1400" b="1">
                <a:latin typeface="+mj-lt"/>
              </a:rPr>
              <a:t>정상</a:t>
            </a:r>
            <a:r>
              <a:rPr lang="en-US" altLang="ko-KR" sz="1400" b="1">
                <a:latin typeface="+mj-lt"/>
              </a:rPr>
              <a:t>. </a:t>
            </a:r>
            <a:r>
              <a:rPr lang="ko-KR" altLang="en-US" sz="1400">
                <a:latin typeface="+mj-lt"/>
              </a:rPr>
              <a:t>기존 변수 </a:t>
            </a:r>
            <a:r>
              <a:rPr lang="en-US" altLang="ko-KR" sz="1400">
                <a:latin typeface="+mj-lt"/>
              </a:rPr>
              <a:t>x </a:t>
            </a:r>
            <a:r>
              <a:rPr lang="ko-KR" altLang="en-US" sz="1400">
                <a:latin typeface="+mj-lt"/>
              </a:rPr>
              <a:t>제거</a:t>
            </a:r>
            <a:r>
              <a:rPr lang="en-US" altLang="ko-KR" sz="1400">
                <a:latin typeface="+mj-lt"/>
              </a:rPr>
              <a:t>. </a:t>
            </a:r>
            <a:endParaRPr lang="en-US" altLang="ko-KR" sz="1400">
              <a:latin typeface="+mj-lt"/>
            </a:endParaRPr>
          </a:p>
          <a:p>
            <a:pPr defTabSz="179999">
              <a:defRPr/>
            </a:pPr>
            <a:r>
              <a:rPr lang="en-US" altLang="ko-KR" sz="1400">
                <a:latin typeface="+mj-lt"/>
              </a:rPr>
              <a:t>				  // </a:t>
            </a:r>
            <a:r>
              <a:rPr lang="ko-KR" altLang="en-US" sz="1400">
                <a:latin typeface="+mj-lt"/>
              </a:rPr>
              <a:t>새로운 변수 </a:t>
            </a:r>
            <a:r>
              <a:rPr lang="en-US" altLang="ko-KR" sz="1400">
                <a:latin typeface="+mj-lt"/>
              </a:rPr>
              <a:t>x </a:t>
            </a:r>
            <a:r>
              <a:rPr lang="ko-KR" altLang="en-US" sz="1400">
                <a:latin typeface="+mj-lt"/>
              </a:rPr>
              <a:t>생성</a:t>
            </a:r>
            <a:endParaRPr lang="ko-KR" altLang="en-US" sz="1400">
              <a:latin typeface="+mj-lt"/>
            </a:endParaRPr>
          </a:p>
          <a:p>
            <a:pPr defTabSz="179999">
              <a:defRPr/>
            </a:pPr>
            <a:r>
              <a:rPr lang="en-US" altLang="ko-KR" sz="1400">
                <a:latin typeface="+mj-lt"/>
              </a:rPr>
              <a:t>    // </a:t>
            </a:r>
            <a:r>
              <a:rPr lang="ko-KR" altLang="en-US" sz="1400">
                <a:solidFill>
                  <a:srgbClr val="c00000"/>
                </a:solidFill>
                <a:latin typeface="+mj-lt"/>
              </a:rPr>
              <a:t>개발자의 실수로 코딩 오류 발생</a:t>
            </a:r>
            <a:endParaRPr lang="ko-KR" altLang="en-US" sz="140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6" name="직사각형 9"/>
          <p:cNvSpPr/>
          <p:nvPr/>
        </p:nvSpPr>
        <p:spPr>
          <a:xfrm>
            <a:off x="4838684" y="2958482"/>
            <a:ext cx="3807632" cy="7257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da-DK" altLang="ko-KR" sz="1400"/>
              <a:t>let x = 1;</a:t>
            </a:r>
            <a:endParaRPr lang="da-DK" altLang="ko-KR" sz="1400"/>
          </a:p>
          <a:p>
            <a:pPr lvl="0">
              <a:defRPr/>
            </a:pPr>
            <a:r>
              <a:rPr lang="da-DK" altLang="ko-KR" sz="1400" b="1" strike="sngStrike"/>
              <a:t>let x = 2; </a:t>
            </a:r>
            <a:r>
              <a:rPr lang="en-US" altLang="ko-KR" sz="1400"/>
              <a:t>// </a:t>
            </a:r>
            <a:r>
              <a:rPr lang="ko-KR" altLang="en-US" sz="1400" b="1"/>
              <a:t>오류</a:t>
            </a:r>
            <a:r>
              <a:rPr lang="en-US" altLang="ko-KR" sz="1400" b="1"/>
              <a:t>. </a:t>
            </a:r>
            <a:endParaRPr lang="en-US" altLang="ko-KR" sz="1400" b="1"/>
          </a:p>
          <a:p>
            <a:pPr lvl="0">
              <a:defRPr/>
            </a:pPr>
            <a:r>
              <a:rPr lang="en-US" altLang="ko-KR" sz="1400"/>
              <a:t>             //</a:t>
            </a:r>
            <a:r>
              <a:rPr lang="ko-KR" altLang="en-US" sz="1400"/>
              <a:t>변수 </a:t>
            </a:r>
            <a:r>
              <a:rPr lang="en-US" altLang="ko-KR" sz="1400"/>
              <a:t>x</a:t>
            </a:r>
            <a:r>
              <a:rPr lang="ko-KR" altLang="en-US" sz="1400"/>
              <a:t>에 대한 재 선언 불가</a:t>
            </a:r>
            <a:endParaRPr lang="ko-KR" altLang="en-US" sz="1400"/>
          </a:p>
        </p:txBody>
      </p:sp>
      <p:sp>
        <p:nvSpPr>
          <p:cNvPr id="7" name="직사각형 10"/>
          <p:cNvSpPr/>
          <p:nvPr/>
        </p:nvSpPr>
        <p:spPr>
          <a:xfrm>
            <a:off x="1412032" y="4872982"/>
            <a:ext cx="3326179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400">
                <a:latin typeface="+mj-lt"/>
              </a:rPr>
              <a:t>if(a == b) { </a:t>
            </a:r>
            <a:endParaRPr lang="en-US" altLang="ko-KR" sz="1400">
              <a:latin typeface="+mj-lt"/>
            </a:endParaRPr>
          </a:p>
          <a:p>
            <a:pPr defTabSz="179999">
              <a:defRPr/>
            </a:pPr>
            <a:r>
              <a:rPr lang="en-US" altLang="ko-KR" sz="1400">
                <a:latin typeface="+mj-lt"/>
              </a:rPr>
              <a:t>	</a:t>
            </a:r>
            <a:r>
              <a:rPr lang="en-US" altLang="ko-KR" sz="1400" b="1">
                <a:latin typeface="+mj-lt"/>
              </a:rPr>
              <a:t>let x = 10; </a:t>
            </a:r>
            <a:r>
              <a:rPr lang="en-US" altLang="ko-KR" sz="1400">
                <a:latin typeface="+mj-lt"/>
              </a:rPr>
              <a:t>// x</a:t>
            </a:r>
            <a:r>
              <a:rPr lang="ko-KR" altLang="en-US" sz="1400">
                <a:latin typeface="+mj-lt"/>
              </a:rPr>
              <a:t>는 </a:t>
            </a:r>
            <a:r>
              <a:rPr lang="en-US" altLang="ko-KR" sz="1400">
                <a:latin typeface="+mj-lt"/>
              </a:rPr>
              <a:t>if </a:t>
            </a:r>
            <a:r>
              <a:rPr lang="ko-KR" altLang="en-US" sz="1400">
                <a:latin typeface="+mj-lt"/>
              </a:rPr>
              <a:t>블록에서만 사용</a:t>
            </a:r>
            <a:endParaRPr lang="ko-KR" altLang="en-US" sz="1400">
              <a:latin typeface="+mj-lt"/>
            </a:endParaRPr>
          </a:p>
          <a:p>
            <a:pPr defTabSz="179999">
              <a:defRPr/>
            </a:pPr>
            <a:r>
              <a:rPr lang="en-US" altLang="ko-KR" sz="1400">
                <a:latin typeface="+mj-lt"/>
              </a:rPr>
              <a:t>}</a:t>
            </a:r>
            <a:endParaRPr lang="en-US" altLang="ko-KR" sz="1400">
              <a:latin typeface="+mj-lt"/>
            </a:endParaRPr>
          </a:p>
          <a:p>
            <a:pPr defTabSz="179999">
              <a:defRPr/>
            </a:pPr>
            <a:r>
              <a:rPr lang="en-US" altLang="ko-KR" sz="1400" strike="sngStrike">
                <a:latin typeface="+mj-lt"/>
              </a:rPr>
              <a:t>x++; </a:t>
            </a:r>
            <a:r>
              <a:rPr lang="en-US" altLang="ko-KR" sz="1400">
                <a:latin typeface="+mj-lt"/>
              </a:rPr>
              <a:t>// </a:t>
            </a:r>
            <a:r>
              <a:rPr lang="ko-KR" altLang="en-US" sz="1400" b="1">
                <a:latin typeface="+mj-lt"/>
              </a:rPr>
              <a:t>오류</a:t>
            </a:r>
            <a:r>
              <a:rPr lang="en-US" altLang="ko-KR" sz="1400" b="1">
                <a:latin typeface="+mj-lt"/>
              </a:rPr>
              <a:t>. </a:t>
            </a:r>
            <a:r>
              <a:rPr lang="en-US" altLang="ko-KR" sz="1400">
                <a:latin typeface="+mj-lt"/>
              </a:rPr>
              <a:t>x </a:t>
            </a:r>
            <a:r>
              <a:rPr lang="ko-KR" altLang="en-US" sz="1400">
                <a:latin typeface="+mj-lt"/>
              </a:rPr>
              <a:t>사용할 수 없음 </a:t>
            </a:r>
            <a:endParaRPr lang="ko-KR" altLang="en-US" sz="1400">
              <a:latin typeface="+mj-lt"/>
            </a:endParaRPr>
          </a:p>
        </p:txBody>
      </p:sp>
      <p:sp>
        <p:nvSpPr>
          <p:cNvPr id="8" name="직사각형 11"/>
          <p:cNvSpPr/>
          <p:nvPr/>
        </p:nvSpPr>
        <p:spPr>
          <a:xfrm>
            <a:off x="4891020" y="4872982"/>
            <a:ext cx="3807632" cy="11581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400">
                <a:latin typeface="+mj-lt"/>
              </a:rPr>
              <a:t>for(</a:t>
            </a:r>
            <a:r>
              <a:rPr lang="en-US" altLang="ko-KR" sz="1400" b="1">
                <a:latin typeface="+mj-lt"/>
              </a:rPr>
              <a:t>let</a:t>
            </a:r>
            <a:r>
              <a:rPr lang="en-US" altLang="ko-KR" sz="1400">
                <a:latin typeface="+mj-lt"/>
              </a:rPr>
              <a:t> n=0; n&lt;10; n++) {</a:t>
            </a:r>
            <a:endParaRPr lang="en-US" altLang="ko-KR" sz="1400">
              <a:latin typeface="+mj-lt"/>
            </a:endParaRPr>
          </a:p>
          <a:p>
            <a:pPr defTabSz="179999">
              <a:defRPr/>
            </a:pPr>
            <a:r>
              <a:rPr lang="en-US" altLang="ko-KR" sz="1400">
                <a:latin typeface="+mj-lt"/>
              </a:rPr>
              <a:t>	</a:t>
            </a:r>
            <a:r>
              <a:rPr lang="en-US" altLang="ko-KR" sz="1400" b="1">
                <a:latin typeface="+mj-lt"/>
              </a:rPr>
              <a:t>let x = 10; </a:t>
            </a:r>
            <a:r>
              <a:rPr lang="en-US" altLang="ko-KR" sz="1400">
                <a:latin typeface="+mj-lt"/>
              </a:rPr>
              <a:t>// n</a:t>
            </a:r>
            <a:r>
              <a:rPr lang="ko-KR" altLang="en-US" sz="1400">
                <a:latin typeface="+mj-lt"/>
              </a:rPr>
              <a:t>과 </a:t>
            </a:r>
            <a:r>
              <a:rPr lang="en-US" altLang="ko-KR" sz="1400">
                <a:latin typeface="+mj-lt"/>
              </a:rPr>
              <a:t>x</a:t>
            </a:r>
            <a:r>
              <a:rPr lang="ko-KR" altLang="en-US" sz="1400">
                <a:latin typeface="+mj-lt"/>
              </a:rPr>
              <a:t>는 </a:t>
            </a:r>
            <a:r>
              <a:rPr lang="en-US" altLang="ko-KR" sz="1400">
                <a:latin typeface="+mj-lt"/>
              </a:rPr>
              <a:t>for </a:t>
            </a:r>
            <a:r>
              <a:rPr lang="ko-KR" altLang="en-US" sz="1400">
                <a:latin typeface="+mj-lt"/>
              </a:rPr>
              <a:t>블록에서만 사용</a:t>
            </a:r>
            <a:endParaRPr lang="ko-KR" altLang="en-US" sz="1400">
              <a:latin typeface="+mj-lt"/>
            </a:endParaRPr>
          </a:p>
          <a:p>
            <a:pPr defTabSz="179999">
              <a:defRPr/>
            </a:pPr>
            <a:r>
              <a:rPr lang="en-US" altLang="ko-KR" sz="1400">
                <a:latin typeface="+mj-lt"/>
              </a:rPr>
              <a:t>}</a:t>
            </a:r>
            <a:endParaRPr lang="en-US" altLang="ko-KR" sz="1400">
              <a:latin typeface="+mj-lt"/>
            </a:endParaRPr>
          </a:p>
          <a:p>
            <a:pPr defTabSz="179999">
              <a:defRPr/>
            </a:pPr>
            <a:r>
              <a:rPr lang="en-US" altLang="ko-KR" sz="1400" strike="sngStrike">
                <a:latin typeface="+mj-lt"/>
              </a:rPr>
              <a:t>x++;</a:t>
            </a:r>
            <a:r>
              <a:rPr lang="en-US" altLang="ko-KR" sz="1400">
                <a:latin typeface="+mj-lt"/>
              </a:rPr>
              <a:t> // </a:t>
            </a:r>
            <a:r>
              <a:rPr lang="ko-KR" altLang="en-US" sz="1400" b="1">
                <a:latin typeface="+mj-lt"/>
              </a:rPr>
              <a:t>오류</a:t>
            </a:r>
            <a:r>
              <a:rPr lang="en-US" altLang="ko-KR" sz="1400" b="1">
                <a:latin typeface="+mj-lt"/>
              </a:rPr>
              <a:t>.</a:t>
            </a:r>
            <a:r>
              <a:rPr lang="en-US" altLang="ko-KR" sz="1400">
                <a:latin typeface="+mj-lt"/>
              </a:rPr>
              <a:t>  x </a:t>
            </a:r>
            <a:r>
              <a:rPr lang="ko-KR" altLang="en-US" sz="1400">
                <a:latin typeface="+mj-lt"/>
              </a:rPr>
              <a:t>사용할 수 없음</a:t>
            </a:r>
            <a:endParaRPr lang="ko-KR" altLang="en-US" sz="1400">
              <a:latin typeface="+mj-lt"/>
            </a:endParaRPr>
          </a:p>
          <a:p>
            <a:pPr defTabSz="179999">
              <a:defRPr/>
            </a:pPr>
            <a:r>
              <a:rPr lang="en-US" altLang="ko-KR" sz="1400" strike="sngStrike">
                <a:latin typeface="+mj-lt"/>
              </a:rPr>
              <a:t>n++; </a:t>
            </a:r>
            <a:r>
              <a:rPr lang="en-US" altLang="ko-KR" sz="1400">
                <a:latin typeface="+mj-lt"/>
              </a:rPr>
              <a:t>// </a:t>
            </a:r>
            <a:r>
              <a:rPr lang="ko-KR" altLang="en-US" sz="1400" b="1"/>
              <a:t>오류</a:t>
            </a:r>
            <a:r>
              <a:rPr lang="en-US" altLang="ko-KR" sz="1400" b="1"/>
              <a:t>. </a:t>
            </a:r>
            <a:r>
              <a:rPr lang="en-US" altLang="ko-KR" sz="1400">
                <a:latin typeface="+mj-lt"/>
              </a:rPr>
              <a:t>n </a:t>
            </a:r>
            <a:r>
              <a:rPr lang="ko-KR" altLang="en-US" sz="1400">
                <a:latin typeface="+mj-lt"/>
              </a:rPr>
              <a:t>사용할 수 없음</a:t>
            </a:r>
            <a:endParaRPr lang="ko-KR" altLang="en-US" sz="1400">
              <a:latin typeface="+mj-lt"/>
            </a:endParaRPr>
          </a:p>
        </p:txBody>
      </p:sp>
      <p:sp>
        <p:nvSpPr>
          <p:cNvPr id="9" name="TextBox 13"/>
          <p:cNvSpPr txBox="1"/>
          <p:nvPr/>
        </p:nvSpPr>
        <p:spPr>
          <a:xfrm>
            <a:off x="1320548" y="3899879"/>
            <a:ext cx="597179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rgbClr val="c00000"/>
                </a:solidFill>
              </a:rPr>
              <a:t>* var</a:t>
            </a:r>
            <a:r>
              <a:rPr lang="ko-KR" altLang="en-US" sz="1600">
                <a:solidFill>
                  <a:srgbClr val="c00000"/>
                </a:solidFill>
              </a:rPr>
              <a:t>보다</a:t>
            </a:r>
            <a:r>
              <a:rPr lang="en-US" altLang="ko-KR" sz="1600">
                <a:solidFill>
                  <a:srgbClr val="c00000"/>
                </a:solidFill>
              </a:rPr>
              <a:t> let </a:t>
            </a:r>
            <a:r>
              <a:rPr lang="ko-KR" altLang="en-US" sz="1600">
                <a:solidFill>
                  <a:srgbClr val="c00000"/>
                </a:solidFill>
              </a:rPr>
              <a:t>사용 권고 </a:t>
            </a:r>
            <a:r>
              <a:rPr lang="en-US" altLang="ko-KR" sz="1600">
                <a:solidFill>
                  <a:srgbClr val="c00000"/>
                </a:solidFill>
              </a:rPr>
              <a:t>– </a:t>
            </a:r>
            <a:r>
              <a:rPr lang="ko-KR" altLang="en-US" sz="1600">
                <a:solidFill>
                  <a:srgbClr val="c00000"/>
                </a:solidFill>
              </a:rPr>
              <a:t>개발자의 변수 재 선언 실수를 막기 위해</a:t>
            </a:r>
            <a:endParaRPr lang="ko-KR" altLang="en-US" sz="1600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/>
              <a:t>상수 </a:t>
            </a:r>
            <a:r>
              <a:rPr lang="en-US" altLang="ko-KR"/>
              <a:t>: </a:t>
            </a:r>
            <a:r>
              <a:rPr lang="ko-KR" altLang="en-US"/>
              <a:t>변하지 않는 값을 가지는 이름</a:t>
            </a:r>
            <a:r>
              <a:rPr lang="en-US" altLang="ko-KR"/>
              <a:t>, </a:t>
            </a:r>
            <a:r>
              <a:rPr lang="en-US" altLang="ko-KR" b="1"/>
              <a:t>const</a:t>
            </a:r>
            <a:r>
              <a:rPr lang="ko-KR" altLang="en-US"/>
              <a:t>로 선언</a:t>
            </a:r>
            <a:endParaRPr lang="ko-KR" altLang="en-US"/>
          </a:p>
          <a:p>
            <a:pPr lvl="1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특징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선언된 후 값 수정 불가</a:t>
            </a:r>
            <a:endParaRPr lang="ko-KR" altLang="en-US"/>
          </a:p>
          <a:p>
            <a:pPr marL="457200" lvl="1" indent="0">
              <a:buNone/>
              <a:defRPr/>
            </a:pPr>
            <a:endParaRPr lang="en-US" altLang="ko-KR"/>
          </a:p>
          <a:p>
            <a:pPr lvl="1">
              <a:defRPr/>
            </a:pPr>
            <a:r>
              <a:rPr lang="ko-KR" altLang="en-US"/>
              <a:t>상수 재선언 불가</a:t>
            </a:r>
            <a:endParaRPr lang="ko-KR" altLang="en-US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r>
              <a:rPr lang="ko-KR" altLang="en-US"/>
              <a:t>블록 범위에서만 사용</a:t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상수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800743" y="1964180"/>
            <a:ext cx="5472608" cy="3008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400" b="1">
                <a:latin typeface="+mj-lt"/>
              </a:rPr>
              <a:t>	const MAX = 10; </a:t>
            </a:r>
            <a:r>
              <a:rPr lang="en-US" altLang="ko-KR" sz="1400">
                <a:latin typeface="+mj-lt"/>
              </a:rPr>
              <a:t>// 10</a:t>
            </a:r>
            <a:r>
              <a:rPr lang="ko-KR" altLang="en-US" sz="1400">
                <a:latin typeface="+mj-lt"/>
              </a:rPr>
              <a:t>의 값을 가지는 상수 </a:t>
            </a:r>
            <a:r>
              <a:rPr lang="en-US" altLang="ko-KR" sz="1400">
                <a:latin typeface="+mj-lt"/>
              </a:rPr>
              <a:t>MAX </a:t>
            </a:r>
            <a:r>
              <a:rPr lang="ko-KR" altLang="en-US" sz="1400">
                <a:latin typeface="+mj-lt"/>
              </a:rPr>
              <a:t>선언</a:t>
            </a:r>
            <a:endParaRPr lang="ko-KR" altLang="en-US" sz="1400">
              <a:latin typeface="+mj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814978" y="2911662"/>
            <a:ext cx="5472608" cy="5173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400" b="1">
                <a:latin typeface="+mj-lt"/>
              </a:rPr>
              <a:t>	const</a:t>
            </a:r>
            <a:r>
              <a:rPr lang="en-US" altLang="ko-KR" sz="1400">
                <a:latin typeface="+mj-lt"/>
              </a:rPr>
              <a:t> MAX = 10; </a:t>
            </a:r>
            <a:endParaRPr lang="en-US" altLang="ko-KR" sz="1400">
              <a:latin typeface="+mj-lt"/>
            </a:endParaRPr>
          </a:p>
          <a:p>
            <a:pPr defTabSz="179999">
              <a:defRPr/>
            </a:pPr>
            <a:r>
              <a:rPr lang="en-US" altLang="ko-KR" sz="1400">
                <a:latin typeface="+mj-lt"/>
              </a:rPr>
              <a:t>	</a:t>
            </a:r>
            <a:r>
              <a:rPr lang="en-US" altLang="ko-KR" sz="1400" strike="sngStrike">
                <a:latin typeface="+mj-lt"/>
              </a:rPr>
              <a:t>MAX = 20; </a:t>
            </a:r>
            <a:r>
              <a:rPr lang="en-US" altLang="ko-KR" sz="1400">
                <a:latin typeface="+mj-lt"/>
              </a:rPr>
              <a:t>// </a:t>
            </a:r>
            <a:r>
              <a:rPr lang="ko-KR" altLang="en-US" sz="1400" b="1">
                <a:latin typeface="+mj-lt"/>
              </a:rPr>
              <a:t>오류</a:t>
            </a:r>
            <a:r>
              <a:rPr lang="en-US" altLang="ko-KR" sz="1400">
                <a:latin typeface="+mj-lt"/>
              </a:rPr>
              <a:t>. </a:t>
            </a:r>
            <a:r>
              <a:rPr lang="ko-KR" altLang="en-US" sz="1400">
                <a:latin typeface="+mj-lt"/>
              </a:rPr>
              <a:t>상수는 값을 바꿀 수 없다</a:t>
            </a:r>
            <a:r>
              <a:rPr lang="en-US" altLang="ko-KR" sz="1400">
                <a:latin typeface="+mj-lt"/>
              </a:rPr>
              <a:t>.</a:t>
            </a:r>
            <a:endParaRPr lang="ko-KR" altLang="en-US" sz="1400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810268" y="3743010"/>
            <a:ext cx="5472609" cy="7269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400" b="1">
                <a:latin typeface="+mj-lt"/>
              </a:rPr>
              <a:t>	const</a:t>
            </a:r>
            <a:r>
              <a:rPr lang="en-US" altLang="ko-KR" sz="1400">
                <a:latin typeface="+mj-lt"/>
              </a:rPr>
              <a:t> MAX = 10; </a:t>
            </a:r>
            <a:endParaRPr lang="en-US" altLang="ko-KR" sz="1400">
              <a:latin typeface="+mj-lt"/>
            </a:endParaRPr>
          </a:p>
          <a:p>
            <a:pPr defTabSz="179999">
              <a:defRPr/>
            </a:pPr>
            <a:r>
              <a:rPr lang="en-US" altLang="ko-KR" sz="1400">
                <a:latin typeface="+mj-lt"/>
              </a:rPr>
              <a:t>	...</a:t>
            </a:r>
            <a:endParaRPr lang="en-US" altLang="ko-KR" sz="1400">
              <a:latin typeface="+mj-lt"/>
            </a:endParaRPr>
          </a:p>
          <a:p>
            <a:pPr defTabSz="179999">
              <a:defRPr/>
            </a:pPr>
            <a:r>
              <a:rPr lang="en-US" altLang="ko-KR" sz="1400" b="1">
                <a:latin typeface="+mj-lt"/>
              </a:rPr>
              <a:t>	</a:t>
            </a:r>
            <a:r>
              <a:rPr lang="en-US" altLang="ko-KR" sz="1400" b="1" strike="sngStrike">
                <a:latin typeface="+mj-lt"/>
              </a:rPr>
              <a:t>const</a:t>
            </a:r>
            <a:r>
              <a:rPr lang="en-US" altLang="ko-KR" sz="1400" strike="sngStrike">
                <a:latin typeface="+mj-lt"/>
              </a:rPr>
              <a:t> MAX = 10; </a:t>
            </a:r>
            <a:r>
              <a:rPr lang="en-US" altLang="ko-KR" sz="1400">
                <a:latin typeface="+mj-lt"/>
              </a:rPr>
              <a:t>// </a:t>
            </a:r>
            <a:r>
              <a:rPr lang="ko-KR" altLang="en-US" sz="1400" b="1">
                <a:latin typeface="+mj-lt"/>
              </a:rPr>
              <a:t>오류</a:t>
            </a:r>
            <a:r>
              <a:rPr lang="en-US" altLang="ko-KR" sz="1400">
                <a:latin typeface="+mj-lt"/>
              </a:rPr>
              <a:t>. </a:t>
            </a:r>
            <a:r>
              <a:rPr lang="ko-KR" altLang="en-US" sz="1400">
                <a:latin typeface="+mj-lt"/>
              </a:rPr>
              <a:t>상수의 재선언 불가</a:t>
            </a:r>
            <a:endParaRPr lang="ko-KR" altLang="en-US" sz="1400">
              <a:latin typeface="+mj-lt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98456" y="4945328"/>
            <a:ext cx="3451603" cy="13695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400">
                <a:latin typeface="+mj-lt"/>
              </a:rPr>
              <a:t>	if(a == b) {</a:t>
            </a:r>
            <a:endParaRPr lang="en-US" altLang="ko-KR" sz="1400">
              <a:latin typeface="+mj-lt"/>
            </a:endParaRPr>
          </a:p>
          <a:p>
            <a:pPr defTabSz="179999">
              <a:defRPr/>
            </a:pPr>
            <a:r>
              <a:rPr lang="en-US" altLang="ko-KR" sz="1400">
                <a:latin typeface="+mj-lt"/>
              </a:rPr>
              <a:t>		</a:t>
            </a:r>
            <a:r>
              <a:rPr lang="en-US" altLang="ko-KR" sz="1400" b="1">
                <a:latin typeface="+mj-lt"/>
              </a:rPr>
              <a:t>const MAX = 10;</a:t>
            </a:r>
            <a:endParaRPr lang="en-US" altLang="ko-KR" sz="1400" b="1">
              <a:latin typeface="+mj-lt"/>
            </a:endParaRPr>
          </a:p>
          <a:p>
            <a:pPr defTabSz="179999">
              <a:defRPr/>
            </a:pPr>
            <a:r>
              <a:rPr lang="en-US" altLang="ko-KR" sz="1400">
                <a:latin typeface="+mj-lt"/>
              </a:rPr>
              <a:t>		...</a:t>
            </a:r>
            <a:endParaRPr lang="en-US" altLang="ko-KR" sz="1400">
              <a:latin typeface="+mj-lt"/>
            </a:endParaRPr>
          </a:p>
          <a:p>
            <a:pPr defTabSz="179999">
              <a:defRPr/>
            </a:pPr>
            <a:r>
              <a:rPr lang="en-US" altLang="ko-KR" sz="1400">
                <a:latin typeface="+mj-lt"/>
              </a:rPr>
              <a:t>	}</a:t>
            </a:r>
            <a:endParaRPr lang="en-US" altLang="ko-KR" sz="1400">
              <a:latin typeface="+mj-lt"/>
            </a:endParaRPr>
          </a:p>
          <a:p>
            <a:pPr defTabSz="179999">
              <a:defRPr/>
            </a:pPr>
            <a:r>
              <a:rPr lang="en-US" altLang="ko-KR" sz="1400">
                <a:latin typeface="+mj-lt"/>
              </a:rPr>
              <a:t>	let </a:t>
            </a:r>
            <a:r>
              <a:rPr lang="en-US" altLang="ko-KR" sz="1400" strike="sngStrike">
                <a:latin typeface="+mj-lt"/>
              </a:rPr>
              <a:t>n = MAX</a:t>
            </a:r>
            <a:r>
              <a:rPr lang="en-US" altLang="ko-KR" sz="1400">
                <a:latin typeface="+mj-lt"/>
              </a:rPr>
              <a:t>; // </a:t>
            </a:r>
            <a:r>
              <a:rPr lang="ko-KR" altLang="en-US" sz="1400" b="1">
                <a:latin typeface="+mj-lt"/>
              </a:rPr>
              <a:t>오류</a:t>
            </a:r>
            <a:r>
              <a:rPr lang="en-US" altLang="ko-KR" sz="1400">
                <a:latin typeface="+mj-lt"/>
              </a:rPr>
              <a:t>. </a:t>
            </a:r>
            <a:endParaRPr lang="en-US" altLang="ko-KR" sz="1400">
              <a:latin typeface="+mj-lt"/>
            </a:endParaRPr>
          </a:p>
          <a:p>
            <a:pPr defTabSz="179999">
              <a:defRPr/>
            </a:pPr>
            <a:r>
              <a:rPr lang="en-US" altLang="ko-KR" sz="1400">
                <a:latin typeface="+mj-lt"/>
              </a:rPr>
              <a:t>   // MAX</a:t>
            </a:r>
            <a:r>
              <a:rPr lang="ko-KR" altLang="en-US" sz="1400">
                <a:latin typeface="+mj-lt"/>
              </a:rPr>
              <a:t>는 </a:t>
            </a:r>
            <a:r>
              <a:rPr lang="en-US" altLang="ko-KR" sz="1400">
                <a:latin typeface="+mj-lt"/>
              </a:rPr>
              <a:t>if </a:t>
            </a:r>
            <a:r>
              <a:rPr lang="ko-KR" altLang="en-US" sz="1400">
                <a:latin typeface="+mj-lt"/>
              </a:rPr>
              <a:t>블록 밖에서 사용 불가</a:t>
            </a:r>
            <a:endParaRPr lang="ko-KR" altLang="en-US" sz="1400">
              <a:latin typeface="+mj-l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840481" y="4945327"/>
            <a:ext cx="3451604" cy="13695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400">
                <a:latin typeface="+mj-lt"/>
              </a:rPr>
              <a:t>	for(let n=0; n&lt;10; n++) {</a:t>
            </a:r>
            <a:endParaRPr lang="en-US" altLang="ko-KR" sz="1400">
              <a:latin typeface="+mj-lt"/>
            </a:endParaRPr>
          </a:p>
          <a:p>
            <a:pPr defTabSz="179999">
              <a:defRPr/>
            </a:pPr>
            <a:r>
              <a:rPr lang="en-US" altLang="ko-KR" sz="1400">
                <a:latin typeface="+mj-lt"/>
              </a:rPr>
              <a:t>		</a:t>
            </a:r>
            <a:r>
              <a:rPr lang="en-US" altLang="ko-KR" sz="1400" b="1">
                <a:latin typeface="+mj-lt"/>
              </a:rPr>
              <a:t>const MAX = 10;</a:t>
            </a:r>
            <a:endParaRPr lang="en-US" altLang="ko-KR" sz="1400" b="1">
              <a:latin typeface="+mj-lt"/>
            </a:endParaRPr>
          </a:p>
          <a:p>
            <a:pPr defTabSz="179999">
              <a:defRPr/>
            </a:pPr>
            <a:r>
              <a:rPr lang="en-US" altLang="ko-KR" sz="1400">
                <a:latin typeface="+mj-lt"/>
              </a:rPr>
              <a:t>		...</a:t>
            </a:r>
            <a:endParaRPr lang="en-US" altLang="ko-KR" sz="1400">
              <a:latin typeface="+mj-lt"/>
            </a:endParaRPr>
          </a:p>
          <a:p>
            <a:pPr defTabSz="179999">
              <a:defRPr/>
            </a:pPr>
            <a:r>
              <a:rPr lang="en-US" altLang="ko-KR" sz="1400">
                <a:latin typeface="+mj-lt"/>
              </a:rPr>
              <a:t>	}</a:t>
            </a:r>
            <a:endParaRPr lang="en-US" altLang="ko-KR" sz="1400">
              <a:latin typeface="+mj-lt"/>
            </a:endParaRPr>
          </a:p>
          <a:p>
            <a:pPr defTabSz="179999">
              <a:defRPr/>
            </a:pPr>
            <a:r>
              <a:rPr lang="en-US" altLang="ko-KR" sz="1400">
                <a:latin typeface="+mj-lt"/>
              </a:rPr>
              <a:t>	let </a:t>
            </a:r>
            <a:r>
              <a:rPr lang="en-US" altLang="ko-KR" sz="1400" strike="sngStrike">
                <a:latin typeface="+mj-lt"/>
              </a:rPr>
              <a:t>m = MAX</a:t>
            </a:r>
            <a:r>
              <a:rPr lang="en-US" altLang="ko-KR" sz="1400">
                <a:latin typeface="+mj-lt"/>
              </a:rPr>
              <a:t>; // </a:t>
            </a:r>
            <a:r>
              <a:rPr lang="ko-KR" altLang="en-US" sz="1400" b="1">
                <a:latin typeface="+mj-lt"/>
              </a:rPr>
              <a:t>오류</a:t>
            </a:r>
            <a:r>
              <a:rPr lang="en-US" altLang="ko-KR" sz="1400">
                <a:latin typeface="+mj-lt"/>
              </a:rPr>
              <a:t>. </a:t>
            </a:r>
            <a:endParaRPr lang="en-US" altLang="ko-KR" sz="1400">
              <a:latin typeface="+mj-lt"/>
            </a:endParaRPr>
          </a:p>
          <a:p>
            <a:pPr defTabSz="179999">
              <a:defRPr/>
            </a:pPr>
            <a:r>
              <a:rPr lang="en-US" altLang="ko-KR" sz="1400">
                <a:latin typeface="+mj-lt"/>
              </a:rPr>
              <a:t>	// MAX</a:t>
            </a:r>
            <a:r>
              <a:rPr lang="ko-KR" altLang="en-US" sz="1400">
                <a:latin typeface="+mj-lt"/>
              </a:rPr>
              <a:t>는 </a:t>
            </a:r>
            <a:r>
              <a:rPr lang="en-US" altLang="ko-KR" sz="1400">
                <a:latin typeface="+mj-lt"/>
              </a:rPr>
              <a:t>for </a:t>
            </a:r>
            <a:r>
              <a:rPr lang="ko-KR" altLang="en-US" sz="1400">
                <a:latin typeface="+mj-lt"/>
              </a:rPr>
              <a:t>블록 바깥에서 사용 불가</a:t>
            </a:r>
            <a:endParaRPr lang="ko-KR" altLang="en-US" sz="140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/>
              <a:t>리터럴</a:t>
            </a:r>
            <a:r>
              <a:rPr lang="en-US" altLang="ko-KR"/>
              <a:t>(literal)</a:t>
            </a:r>
            <a:endParaRPr lang="en-US" altLang="ko-KR"/>
          </a:p>
          <a:p>
            <a:pPr lvl="2">
              <a:defRPr/>
            </a:pPr>
            <a:r>
              <a:rPr lang="ko-KR" altLang="en-US"/>
              <a:t>데이터 값 그 자체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리터럴 종류</a:t>
            </a:r>
            <a:endParaRPr lang="ko-KR" altLang="en-US"/>
          </a:p>
          <a:p>
            <a:pPr lvl="2"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자바스크립트의 리터럴</a:t>
            </a:r>
            <a:endParaRPr lang="ko-KR" altLang="en-US"/>
          </a:p>
        </p:txBody>
      </p:sp>
      <p:pic>
        <p:nvPicPr>
          <p:cNvPr id="5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76988" y="2868448"/>
            <a:ext cx="7038023" cy="3643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/>
              <a:t>이중 인용 부호</a:t>
            </a:r>
            <a:r>
              <a:rPr lang="en-US" altLang="ko-KR"/>
              <a:t>(“”)</a:t>
            </a:r>
            <a:r>
              <a:rPr lang="ko-KR" altLang="en-US"/>
              <a:t>와 단일 인용 부호</a:t>
            </a:r>
            <a:r>
              <a:rPr lang="en-US" altLang="ko-KR"/>
              <a:t>(‘’) </a:t>
            </a:r>
            <a:r>
              <a:rPr lang="ko-KR" altLang="en-US"/>
              <a:t>모두 사용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문자열 내에 문자열</a:t>
            </a:r>
            <a:endParaRPr lang="ko-KR" altLang="en-US"/>
          </a:p>
          <a:p>
            <a:pPr lvl="1">
              <a:defRPr/>
            </a:pPr>
            <a:endParaRPr lang="en-US" altLang="ko-KR"/>
          </a:p>
          <a:p>
            <a:pPr lvl="2">
              <a:defRPr/>
            </a:pPr>
            <a:endParaRPr lang="en-US" altLang="ko-KR"/>
          </a:p>
          <a:p>
            <a:pPr lvl="2">
              <a:defRPr/>
            </a:pPr>
            <a:r>
              <a:rPr lang="en-US" altLang="ko-KR"/>
              <a:t>“ </a:t>
            </a:r>
            <a:r>
              <a:rPr lang="ko-KR" altLang="en-US"/>
              <a:t>문자를 그대로 사용하고자 하는 경우 </a:t>
            </a:r>
            <a:r>
              <a:rPr lang="en-US" altLang="ko-KR"/>
              <a:t>\”</a:t>
            </a:r>
            <a:r>
              <a:rPr lang="ko-KR" altLang="en-US"/>
              <a:t>로</a:t>
            </a:r>
            <a:r>
              <a:rPr lang="en-US" altLang="ko-KR"/>
              <a:t> </a:t>
            </a:r>
            <a:r>
              <a:rPr lang="ko-KR" altLang="en-US"/>
              <a:t>사용할 것</a:t>
            </a:r>
            <a:endParaRPr lang="ko-KR" altLang="en-US"/>
          </a:p>
          <a:p>
            <a:pPr lvl="2"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문자열 리터럴</a:t>
            </a:r>
            <a:endParaRPr lang="ko-KR" altLang="en-US"/>
          </a:p>
        </p:txBody>
      </p:sp>
      <p:pic>
        <p:nvPicPr>
          <p:cNvPr id="5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0155" y="2278703"/>
            <a:ext cx="6386513" cy="825818"/>
          </a:xfrm>
          <a:prstGeom prst="rect">
            <a:avLst/>
          </a:prstGeom>
        </p:spPr>
      </p:pic>
      <p:sp>
        <p:nvSpPr>
          <p:cNvPr id="6" name="직사각형 13"/>
          <p:cNvSpPr/>
          <p:nvPr/>
        </p:nvSpPr>
        <p:spPr>
          <a:xfrm>
            <a:off x="1962489" y="4123880"/>
            <a:ext cx="6290381" cy="3609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altLang="ko-KR"/>
              <a:t>let cite="</a:t>
            </a:r>
            <a:r>
              <a:rPr lang="ko-KR" altLang="en-US"/>
              <a:t>그녀는 </a:t>
            </a:r>
            <a:r>
              <a:rPr lang="en-US" altLang="ko-KR"/>
              <a:t>\"</a:t>
            </a:r>
            <a:r>
              <a:rPr lang="ko-KR" altLang="en-US"/>
              <a:t>누구세요</a:t>
            </a:r>
            <a:r>
              <a:rPr lang="en-US" altLang="ko-KR"/>
              <a:t>\"</a:t>
            </a:r>
            <a:r>
              <a:rPr lang="ko-KR" altLang="en-US"/>
              <a:t>라고 했습니다</a:t>
            </a:r>
            <a:r>
              <a:rPr lang="en-US" altLang="ko-KR"/>
              <a:t>.";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예제 </a:t>
            </a:r>
            <a:r>
              <a:rPr lang="en-US" altLang="ko-KR"/>
              <a:t>6-7 </a:t>
            </a:r>
            <a:r>
              <a:rPr lang="ko-KR" altLang="en-US"/>
              <a:t>리터럴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874922" y="1526649"/>
            <a:ext cx="5688632" cy="45769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400"/>
              <a:t>&lt;!DOCTYPE html&gt;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&lt;html&gt;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&lt;head&gt;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&lt;meta charset="utf-8"&gt;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&lt;title&gt;</a:t>
            </a:r>
            <a:r>
              <a:rPr lang="ko-KR" altLang="en-US" sz="1400"/>
              <a:t>리터럴</a:t>
            </a:r>
            <a:r>
              <a:rPr lang="en-US" altLang="ko-KR" sz="1400"/>
              <a:t>&lt;/title&gt;&lt;/head&gt;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&lt;body&gt;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&lt;h3&gt;</a:t>
            </a:r>
            <a:r>
              <a:rPr lang="ko-KR" altLang="en-US" sz="1400"/>
              <a:t>리터럴</a:t>
            </a:r>
            <a:r>
              <a:rPr lang="en-US" altLang="ko-KR" sz="1400"/>
              <a:t>&lt;/h3&gt;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&lt;hr&gt;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&lt;script&gt;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 b="1" kern="0">
                <a:solidFill>
                  <a:srgbClr val="000000"/>
                </a:solidFill>
                <a:latin typeface="+mj-ea"/>
              </a:rPr>
              <a:t>   </a:t>
            </a: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b="1" kern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/>
              <a:t>oct = </a:t>
            </a:r>
            <a:r>
              <a:rPr lang="en-US" altLang="ko-KR" sz="1400" b="1"/>
              <a:t>015</a:t>
            </a:r>
            <a:r>
              <a:rPr lang="en-US" altLang="ko-KR" sz="1400"/>
              <a:t>; // 015</a:t>
            </a:r>
            <a:r>
              <a:rPr lang="ko-KR" altLang="en-US" sz="1400"/>
              <a:t>는 </a:t>
            </a:r>
            <a:r>
              <a:rPr lang="en-US" altLang="ko-KR" sz="1400"/>
              <a:t>8</a:t>
            </a:r>
            <a:r>
              <a:rPr lang="ko-KR" altLang="en-US" sz="1400"/>
              <a:t>진수</a:t>
            </a:r>
            <a:r>
              <a:rPr lang="en-US" altLang="ko-KR" sz="1400"/>
              <a:t>. 10</a:t>
            </a:r>
            <a:r>
              <a:rPr lang="ko-KR" altLang="en-US" sz="1400"/>
              <a:t>진수로 </a:t>
            </a:r>
            <a:r>
              <a:rPr lang="en-US" altLang="ko-KR" sz="1400"/>
              <a:t>13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let hex = </a:t>
            </a:r>
            <a:r>
              <a:rPr lang="en-US" altLang="ko-KR" sz="1400" b="1"/>
              <a:t>0x15</a:t>
            </a:r>
            <a:r>
              <a:rPr lang="en-US" altLang="ko-KR" sz="1400"/>
              <a:t>; // 0x14</a:t>
            </a:r>
            <a:r>
              <a:rPr lang="ko-KR" altLang="en-US" sz="1400"/>
              <a:t>는 </a:t>
            </a:r>
            <a:r>
              <a:rPr lang="en-US" altLang="ko-KR" sz="1400"/>
              <a:t>16</a:t>
            </a:r>
            <a:r>
              <a:rPr lang="ko-KR" altLang="en-US" sz="1400"/>
              <a:t>진수</a:t>
            </a:r>
            <a:r>
              <a:rPr lang="en-US" altLang="ko-KR" sz="1400"/>
              <a:t>. 10</a:t>
            </a:r>
            <a:r>
              <a:rPr lang="ko-KR" altLang="en-US" sz="1400"/>
              <a:t>진수로 </a:t>
            </a:r>
            <a:r>
              <a:rPr lang="en-US" altLang="ko-KR" sz="1400"/>
              <a:t>21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let condition = </a:t>
            </a:r>
            <a:r>
              <a:rPr lang="en-US" altLang="ko-KR" sz="1400" b="1"/>
              <a:t>true</a:t>
            </a:r>
            <a:r>
              <a:rPr lang="en-US" altLang="ko-KR" sz="1400"/>
              <a:t>; // True</a:t>
            </a:r>
            <a:r>
              <a:rPr lang="ko-KR" altLang="en-US" sz="1400"/>
              <a:t>로 하면 안됨</a:t>
            </a:r>
            <a:endParaRPr lang="ko-KR" altLang="en-US" sz="1400"/>
          </a:p>
          <a:p>
            <a:pPr defTabSz="179999">
              <a:defRPr/>
            </a:pP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document.write("8</a:t>
            </a:r>
            <a:r>
              <a:rPr lang="ko-KR" altLang="en-US" sz="1400"/>
              <a:t>진수 </a:t>
            </a:r>
            <a:r>
              <a:rPr lang="en-US" altLang="ko-KR" sz="1400"/>
              <a:t>015</a:t>
            </a:r>
            <a:r>
              <a:rPr lang="ko-KR" altLang="en-US" sz="1400"/>
              <a:t>는 십진수로 </a:t>
            </a:r>
            <a:r>
              <a:rPr lang="en-US" altLang="ko-KR" sz="1400"/>
              <a:t>"</a:t>
            </a:r>
            <a:r>
              <a:rPr lang="ko-KR" altLang="en-US" sz="1400"/>
              <a:t> </a:t>
            </a:r>
            <a:r>
              <a:rPr lang="en-US" altLang="ko-KR" sz="1400"/>
              <a:t>+</a:t>
            </a:r>
            <a:r>
              <a:rPr lang="en-US" altLang="ko-KR" sz="1400" b="1"/>
              <a:t> oct </a:t>
            </a:r>
            <a:r>
              <a:rPr lang="en-US" altLang="ko-KR" sz="1400"/>
              <a:t>+ "&lt;br&gt;");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document.write("16</a:t>
            </a:r>
            <a:r>
              <a:rPr lang="ko-KR" altLang="en-US" sz="1400"/>
              <a:t>진수 </a:t>
            </a:r>
            <a:r>
              <a:rPr lang="en-US" altLang="ko-KR" sz="1400"/>
              <a:t>0x15</a:t>
            </a:r>
            <a:r>
              <a:rPr lang="ko-KR" altLang="en-US" sz="1400"/>
              <a:t>는 십진수로 </a:t>
            </a:r>
            <a:r>
              <a:rPr lang="en-US" altLang="ko-KR" sz="1400"/>
              <a:t>"</a:t>
            </a:r>
            <a:r>
              <a:rPr lang="ko-KR" altLang="en-US" sz="1400"/>
              <a:t> </a:t>
            </a:r>
            <a:r>
              <a:rPr lang="en-US" altLang="ko-KR" sz="1400"/>
              <a:t>+ </a:t>
            </a:r>
            <a:r>
              <a:rPr lang="en-US" altLang="ko-KR" sz="1400" b="1"/>
              <a:t>hex </a:t>
            </a:r>
            <a:r>
              <a:rPr lang="en-US" altLang="ko-KR" sz="1400"/>
              <a:t>+ "&lt;br&gt;");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document.write("condition</a:t>
            </a:r>
            <a:r>
              <a:rPr lang="ko-KR" altLang="en-US" sz="1400"/>
              <a:t>은 </a:t>
            </a:r>
            <a:r>
              <a:rPr lang="en-US" altLang="ko-KR" sz="1400"/>
              <a:t>"</a:t>
            </a:r>
            <a:r>
              <a:rPr lang="ko-KR" altLang="en-US" sz="1400"/>
              <a:t> </a:t>
            </a:r>
            <a:r>
              <a:rPr lang="en-US" altLang="ko-KR" sz="1400"/>
              <a:t>+ </a:t>
            </a:r>
            <a:r>
              <a:rPr lang="en-US" altLang="ko-KR" sz="1400" b="1"/>
              <a:t>condition</a:t>
            </a:r>
            <a:r>
              <a:rPr lang="en-US" altLang="ko-KR" sz="1400"/>
              <a:t> + "&lt;br&gt;");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document.write(</a:t>
            </a:r>
            <a:r>
              <a:rPr lang="en-US" altLang="ko-KR" sz="1400" b="1"/>
              <a:t>'</a:t>
            </a:r>
            <a:r>
              <a:rPr lang="ko-KR" altLang="en-US" sz="1400"/>
              <a:t>문자열 </a:t>
            </a:r>
            <a:r>
              <a:rPr lang="en-US" altLang="ko-KR" sz="1400"/>
              <a:t>: </a:t>
            </a:r>
            <a:r>
              <a:rPr lang="ko-KR" altLang="en-US" sz="1400"/>
              <a:t>단일인용부호로도 표현</a:t>
            </a:r>
            <a:r>
              <a:rPr lang="en-US" altLang="ko-KR" sz="1400" b="1"/>
              <a:t>'</a:t>
            </a:r>
            <a:r>
              <a:rPr lang="en-US" altLang="ko-KR" sz="1400"/>
              <a:t> + "&lt;br&gt;");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document.write("</a:t>
            </a:r>
            <a:r>
              <a:rPr lang="ko-KR" altLang="en-US" sz="1400"/>
              <a:t>그녀는 </a:t>
            </a:r>
            <a:r>
              <a:rPr lang="en-US" altLang="ko-KR" sz="1400"/>
              <a:t>\"</a:t>
            </a:r>
            <a:r>
              <a:rPr lang="ko-KR" altLang="en-US" sz="1400"/>
              <a:t>누구세요</a:t>
            </a:r>
            <a:r>
              <a:rPr lang="en-US" altLang="ko-KR" sz="1400"/>
              <a:t>\"</a:t>
            </a:r>
            <a:r>
              <a:rPr lang="ko-KR" altLang="en-US" sz="1400"/>
              <a:t>라고 했습니다</a:t>
            </a:r>
            <a:r>
              <a:rPr lang="en-US" altLang="ko-KR" sz="1400"/>
              <a:t>.");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&lt;/script&gt;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&lt;/body&gt;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&lt;/html&gt;</a:t>
            </a:r>
            <a:endParaRPr lang="ko-KR" altLang="en-US" sz="14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32461" y="1839444"/>
            <a:ext cx="2792748" cy="2567526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>
          <a:xfrm>
            <a:off x="547866" y="1456974"/>
            <a:ext cx="10805932" cy="5054933"/>
          </a:xfrm>
        </p:spPr>
        <p:txBody>
          <a:bodyPr>
            <a:normAutofit fontScale="85000" lnSpcReduction="20000"/>
          </a:bodyPr>
          <a:lstStyle/>
          <a:p>
            <a:pPr lvl="0">
              <a:defRPr/>
            </a:pPr>
            <a:r>
              <a:rPr lang="en-US" altLang="ko-KR"/>
              <a:t>Javascript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1995</a:t>
            </a:r>
            <a:r>
              <a:rPr lang="ko-KR" altLang="en-US"/>
              <a:t>년 넷스케이프 개발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Netscape Navigator 2.0 </a:t>
            </a:r>
            <a:r>
              <a:rPr lang="ko-KR" altLang="en-US"/>
              <a:t>브라우저에 최초 탑재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웹 프로그래밍 개념 창시</a:t>
            </a:r>
            <a:endParaRPr lang="ko-KR" altLang="en-US"/>
          </a:p>
          <a:p>
            <a:pPr>
              <a:defRPr/>
            </a:pPr>
            <a:r>
              <a:rPr lang="ko-KR" altLang="en-US"/>
              <a:t>특징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HTML </a:t>
            </a:r>
            <a:r>
              <a:rPr lang="ko-KR" altLang="en-US"/>
              <a:t>문서에 내장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조각 소스 코드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스크립트 언어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인터프리터 실행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컴파일 필요 없음</a:t>
            </a:r>
            <a:r>
              <a:rPr lang="en-US" altLang="ko-KR"/>
              <a:t> 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단순</a:t>
            </a:r>
            <a:endParaRPr lang="ko-KR" altLang="en-US"/>
          </a:p>
          <a:p>
            <a:pPr lvl="2">
              <a:defRPr/>
            </a:pPr>
            <a:r>
              <a:rPr lang="en-US" altLang="ko-KR"/>
              <a:t>C</a:t>
            </a:r>
            <a:r>
              <a:rPr lang="ko-KR" altLang="en-US"/>
              <a:t>언어 구조 차용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배우기 쉬움</a:t>
            </a: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자바스크립트 언어</a:t>
            </a:r>
            <a:endParaRPr lang="ko-KR" altLang="en-US"/>
          </a:p>
        </p:txBody>
      </p:sp>
      <p:sp>
        <p:nvSpPr>
          <p:cNvPr id="6" name="직사각형 18"/>
          <p:cNvSpPr/>
          <p:nvPr/>
        </p:nvSpPr>
        <p:spPr>
          <a:xfrm>
            <a:off x="5414914" y="2682941"/>
            <a:ext cx="5904656" cy="3532374"/>
          </a:xfrm>
          <a:prstGeom prst="rect">
            <a:avLst/>
          </a:prstGeom>
          <a:solidFill>
            <a:schemeClr val="bg1"/>
          </a:solidFill>
          <a:ln w="127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모서리가 둥근 직사각형 28"/>
          <p:cNvSpPr/>
          <p:nvPr/>
        </p:nvSpPr>
        <p:spPr>
          <a:xfrm>
            <a:off x="6274257" y="2844136"/>
            <a:ext cx="3029089" cy="3060214"/>
          </a:xfrm>
          <a:prstGeom prst="roundRect">
            <a:avLst>
              <a:gd name="adj" fmla="val 2235"/>
            </a:avLst>
          </a:prstGeom>
          <a:solidFill>
            <a:schemeClr val="accent1">
              <a:lumMod val="20000"/>
              <a:lumOff val="80000"/>
            </a:schemeClr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세로로 말린 두루마리 모양 3"/>
          <p:cNvSpPr/>
          <p:nvPr/>
        </p:nvSpPr>
        <p:spPr>
          <a:xfrm>
            <a:off x="5414914" y="3043107"/>
            <a:ext cx="2526223" cy="2664296"/>
          </a:xfrm>
          <a:prstGeom prst="verticalScroll">
            <a:avLst>
              <a:gd name="adj" fmla="val 10329"/>
            </a:avLst>
          </a:prstGeom>
          <a:solidFill>
            <a:schemeClr val="bg1"/>
          </a:solidFill>
          <a:ln w="952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defTabSz="179999">
              <a:defRPr/>
            </a:pPr>
            <a:r>
              <a:rPr lang="en-US" altLang="ko-KR" sz="1050">
                <a:solidFill>
                  <a:schemeClr val="tx1"/>
                </a:solidFill>
              </a:rPr>
              <a:t>&lt;html&gt;</a:t>
            </a:r>
            <a:endParaRPr lang="en-US" altLang="ko-KR" sz="1050">
              <a:solidFill>
                <a:schemeClr val="tx1"/>
              </a:solidFill>
            </a:endParaRPr>
          </a:p>
          <a:p>
            <a:pPr defTabSz="179999">
              <a:defRPr/>
            </a:pPr>
            <a:r>
              <a:rPr lang="en-US" altLang="ko-KR" sz="1050">
                <a:solidFill>
                  <a:schemeClr val="tx1"/>
                </a:solidFill>
              </a:rPr>
              <a:t>&lt;head&gt;</a:t>
            </a:r>
            <a:endParaRPr lang="en-US" altLang="ko-KR" sz="1050">
              <a:solidFill>
                <a:schemeClr val="tx1"/>
              </a:solidFill>
            </a:endParaRPr>
          </a:p>
          <a:p>
            <a:pPr defTabSz="179999">
              <a:defRPr/>
            </a:pPr>
            <a:r>
              <a:rPr lang="en-US" altLang="ko-KR" sz="1100" b="1">
                <a:solidFill>
                  <a:schemeClr val="accent2">
                    <a:lumMod val="75000"/>
                  </a:schemeClr>
                </a:solidFill>
                <a:latin typeface="Comic Sans MS"/>
              </a:rPr>
              <a:t>&lt;script&gt;</a:t>
            </a:r>
            <a:endParaRPr lang="en-US" altLang="ko-KR" sz="1100" b="1">
              <a:solidFill>
                <a:schemeClr val="accent2">
                  <a:lumMod val="75000"/>
                </a:schemeClr>
              </a:solidFill>
              <a:latin typeface="Comic Sans MS"/>
            </a:endParaRPr>
          </a:p>
          <a:p>
            <a:pPr defTabSz="179999">
              <a:defRPr/>
            </a:pPr>
            <a:r>
              <a:rPr lang="en-US" altLang="ko-KR" sz="1100" b="1">
                <a:solidFill>
                  <a:schemeClr val="accent2">
                    <a:lumMod val="75000"/>
                  </a:schemeClr>
                </a:solidFill>
                <a:latin typeface="Comic Sans MS"/>
              </a:rPr>
              <a:t>   let sum = 0;</a:t>
            </a:r>
            <a:endParaRPr lang="en-US" altLang="ko-KR" sz="1100" b="1">
              <a:solidFill>
                <a:schemeClr val="accent2">
                  <a:lumMod val="75000"/>
                </a:schemeClr>
              </a:solidFill>
              <a:latin typeface="Comic Sans MS"/>
            </a:endParaRPr>
          </a:p>
          <a:p>
            <a:pPr defTabSz="179999">
              <a:defRPr/>
            </a:pPr>
            <a:r>
              <a:rPr lang="en-US" altLang="ko-KR" sz="1100" b="1">
                <a:solidFill>
                  <a:schemeClr val="accent2">
                    <a:lumMod val="75000"/>
                  </a:schemeClr>
                </a:solidFill>
                <a:latin typeface="Comic Sans MS"/>
              </a:rPr>
              <a:t>	for(let n=0; n&lt;10; n++)			sum += n;</a:t>
            </a:r>
            <a:endParaRPr lang="en-US" altLang="ko-KR" sz="1100" b="1">
              <a:solidFill>
                <a:schemeClr val="accent2">
                  <a:lumMod val="75000"/>
                </a:schemeClr>
              </a:solidFill>
              <a:latin typeface="Comic Sans MS"/>
            </a:endParaRPr>
          </a:p>
          <a:p>
            <a:pPr defTabSz="179999">
              <a:defRPr/>
            </a:pPr>
            <a:r>
              <a:rPr lang="en-US" altLang="ko-KR" sz="1100" b="1">
                <a:solidFill>
                  <a:schemeClr val="accent2">
                    <a:lumMod val="75000"/>
                  </a:schemeClr>
                </a:solidFill>
                <a:latin typeface="Comic Sans MS"/>
              </a:rPr>
              <a:t>	alert(“</a:t>
            </a:r>
            <a:r>
              <a:rPr lang="ko-KR" altLang="en-US" sz="1100" b="1">
                <a:solidFill>
                  <a:schemeClr val="accent2">
                    <a:lumMod val="75000"/>
                  </a:schemeClr>
                </a:solidFill>
                <a:latin typeface="Comic Sans MS"/>
              </a:rPr>
              <a:t>합은 </a:t>
            </a:r>
            <a:r>
              <a:rPr lang="en-US" altLang="ko-KR" sz="1100" b="1">
                <a:solidFill>
                  <a:schemeClr val="accent2">
                    <a:lumMod val="75000"/>
                  </a:schemeClr>
                </a:solidFill>
                <a:latin typeface="Comic Sans MS"/>
              </a:rPr>
              <a:t>= “ + sum);</a:t>
            </a:r>
            <a:endParaRPr lang="en-US" altLang="ko-KR" sz="1100" b="1">
              <a:solidFill>
                <a:schemeClr val="accent2">
                  <a:lumMod val="75000"/>
                </a:schemeClr>
              </a:solidFill>
              <a:latin typeface="Comic Sans MS"/>
            </a:endParaRPr>
          </a:p>
          <a:p>
            <a:pPr defTabSz="179999">
              <a:defRPr/>
            </a:pPr>
            <a:r>
              <a:rPr lang="en-US" altLang="ko-KR" sz="1100" b="1">
                <a:solidFill>
                  <a:schemeClr val="accent2">
                    <a:lumMod val="75000"/>
                  </a:schemeClr>
                </a:solidFill>
                <a:latin typeface="Comic Sans MS"/>
              </a:rPr>
              <a:t>&lt;/script&gt;</a:t>
            </a:r>
            <a:endParaRPr lang="en-US" altLang="ko-KR" sz="1100" b="1">
              <a:solidFill>
                <a:schemeClr val="accent2">
                  <a:lumMod val="75000"/>
                </a:schemeClr>
              </a:solidFill>
              <a:latin typeface="Comic Sans MS"/>
            </a:endParaRPr>
          </a:p>
          <a:p>
            <a:pPr defTabSz="179999">
              <a:defRPr/>
            </a:pPr>
            <a:r>
              <a:rPr lang="en-US" altLang="ko-KR" sz="1100">
                <a:solidFill>
                  <a:schemeClr val="tx1"/>
                </a:solidFill>
              </a:rPr>
              <a:t>&lt;head&gt;</a:t>
            </a:r>
            <a:endParaRPr lang="en-US" altLang="ko-KR" sz="1100">
              <a:solidFill>
                <a:schemeClr val="tx1"/>
              </a:solidFill>
            </a:endParaRPr>
          </a:p>
          <a:p>
            <a:pPr defTabSz="179999">
              <a:defRPr/>
            </a:pPr>
            <a:r>
              <a:rPr lang="en-US" altLang="ko-KR" sz="1050">
                <a:solidFill>
                  <a:schemeClr val="tx1"/>
                </a:solidFill>
              </a:rPr>
              <a:t>&lt;body&gt;</a:t>
            </a:r>
            <a:endParaRPr lang="en-US" altLang="ko-KR" sz="1050">
              <a:solidFill>
                <a:schemeClr val="tx1"/>
              </a:solidFill>
            </a:endParaRPr>
          </a:p>
          <a:p>
            <a:pPr defTabSz="179999">
              <a:defRPr/>
            </a:pPr>
            <a:r>
              <a:rPr lang="en-US" altLang="ko-KR" sz="1050">
                <a:solidFill>
                  <a:schemeClr val="tx1"/>
                </a:solidFill>
              </a:rPr>
              <a:t>	…</a:t>
            </a:r>
            <a:endParaRPr lang="en-US" altLang="ko-KR" sz="1050">
              <a:solidFill>
                <a:schemeClr val="tx1"/>
              </a:solidFill>
            </a:endParaRPr>
          </a:p>
          <a:p>
            <a:pPr defTabSz="179999">
              <a:defRPr/>
            </a:pPr>
            <a:r>
              <a:rPr lang="en-US" altLang="ko-KR" sz="1050">
                <a:solidFill>
                  <a:schemeClr val="tx1"/>
                </a:solidFill>
              </a:rPr>
              <a:t>&lt;/body&gt;</a:t>
            </a:r>
            <a:endParaRPr lang="en-US" altLang="ko-KR" sz="1050">
              <a:solidFill>
                <a:schemeClr val="tx1"/>
              </a:solidFill>
            </a:endParaRPr>
          </a:p>
          <a:p>
            <a:pPr defTabSz="179999">
              <a:defRPr/>
            </a:pPr>
            <a:r>
              <a:rPr lang="en-US" altLang="ko-KR" sz="1050">
                <a:solidFill>
                  <a:schemeClr val="tx1"/>
                </a:solidFill>
              </a:rPr>
              <a:t>&lt;/html&gt;</a:t>
            </a:r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9" name="자유형 5"/>
          <p:cNvSpPr/>
          <p:nvPr/>
        </p:nvSpPr>
        <p:spPr>
          <a:xfrm>
            <a:off x="5887421" y="3842115"/>
            <a:ext cx="1790015" cy="722348"/>
          </a:xfrm>
          <a:custGeom>
            <a:avLst/>
            <a:gdLst>
              <a:gd name="connsiteX0" fmla="*/ 467360 w 1719513"/>
              <a:gd name="connsiteY0" fmla="*/ 30480 h 1209040"/>
              <a:gd name="connsiteX1" fmla="*/ 203200 w 1719513"/>
              <a:gd name="connsiteY1" fmla="*/ 40640 h 1209040"/>
              <a:gd name="connsiteX2" fmla="*/ 121920 w 1719513"/>
              <a:gd name="connsiteY2" fmla="*/ 50800 h 1209040"/>
              <a:gd name="connsiteX3" fmla="*/ 60960 w 1719513"/>
              <a:gd name="connsiteY3" fmla="*/ 71120 h 1209040"/>
              <a:gd name="connsiteX4" fmla="*/ 40640 w 1719513"/>
              <a:gd name="connsiteY4" fmla="*/ 223520 h 1209040"/>
              <a:gd name="connsiteX5" fmla="*/ 10160 w 1719513"/>
              <a:gd name="connsiteY5" fmla="*/ 325120 h 1209040"/>
              <a:gd name="connsiteX6" fmla="*/ 0 w 1719513"/>
              <a:gd name="connsiteY6" fmla="*/ 386080 h 1209040"/>
              <a:gd name="connsiteX7" fmla="*/ 10160 w 1719513"/>
              <a:gd name="connsiteY7" fmla="*/ 965200 h 1209040"/>
              <a:gd name="connsiteX8" fmla="*/ 50800 w 1719513"/>
              <a:gd name="connsiteY8" fmla="*/ 1026160 h 1209040"/>
              <a:gd name="connsiteX9" fmla="*/ 60960 w 1719513"/>
              <a:gd name="connsiteY9" fmla="*/ 1056640 h 1209040"/>
              <a:gd name="connsiteX10" fmla="*/ 152400 w 1719513"/>
              <a:gd name="connsiteY10" fmla="*/ 1107440 h 1209040"/>
              <a:gd name="connsiteX11" fmla="*/ 213360 w 1719513"/>
              <a:gd name="connsiteY11" fmla="*/ 1158240 h 1209040"/>
              <a:gd name="connsiteX12" fmla="*/ 254000 w 1719513"/>
              <a:gd name="connsiteY12" fmla="*/ 1168400 h 1209040"/>
              <a:gd name="connsiteX13" fmla="*/ 284480 w 1719513"/>
              <a:gd name="connsiteY13" fmla="*/ 1188720 h 1209040"/>
              <a:gd name="connsiteX14" fmla="*/ 335280 w 1719513"/>
              <a:gd name="connsiteY14" fmla="*/ 1198880 h 1209040"/>
              <a:gd name="connsiteX15" fmla="*/ 365760 w 1719513"/>
              <a:gd name="connsiteY15" fmla="*/ 1209040 h 1209040"/>
              <a:gd name="connsiteX16" fmla="*/ 924560 w 1719513"/>
              <a:gd name="connsiteY16" fmla="*/ 1198880 h 1209040"/>
              <a:gd name="connsiteX17" fmla="*/ 995680 w 1719513"/>
              <a:gd name="connsiteY17" fmla="*/ 1188720 h 1209040"/>
              <a:gd name="connsiteX18" fmla="*/ 1158240 w 1719513"/>
              <a:gd name="connsiteY18" fmla="*/ 1178560 h 1209040"/>
              <a:gd name="connsiteX19" fmla="*/ 1341120 w 1719513"/>
              <a:gd name="connsiteY19" fmla="*/ 1158240 h 1209040"/>
              <a:gd name="connsiteX20" fmla="*/ 1473200 w 1719513"/>
              <a:gd name="connsiteY20" fmla="*/ 1148080 h 1209040"/>
              <a:gd name="connsiteX21" fmla="*/ 1554480 w 1719513"/>
              <a:gd name="connsiteY21" fmla="*/ 1076960 h 1209040"/>
              <a:gd name="connsiteX22" fmla="*/ 1564640 w 1719513"/>
              <a:gd name="connsiteY22" fmla="*/ 1046480 h 1209040"/>
              <a:gd name="connsiteX23" fmla="*/ 1595120 w 1719513"/>
              <a:gd name="connsiteY23" fmla="*/ 1036320 h 1209040"/>
              <a:gd name="connsiteX24" fmla="*/ 1625600 w 1719513"/>
              <a:gd name="connsiteY24" fmla="*/ 1016000 h 1209040"/>
              <a:gd name="connsiteX25" fmla="*/ 1666240 w 1719513"/>
              <a:gd name="connsiteY25" fmla="*/ 955040 h 1209040"/>
              <a:gd name="connsiteX26" fmla="*/ 1686560 w 1719513"/>
              <a:gd name="connsiteY26" fmla="*/ 883920 h 1209040"/>
              <a:gd name="connsiteX27" fmla="*/ 1696720 w 1719513"/>
              <a:gd name="connsiteY27" fmla="*/ 772160 h 1209040"/>
              <a:gd name="connsiteX28" fmla="*/ 1706880 w 1719513"/>
              <a:gd name="connsiteY28" fmla="*/ 711200 h 1209040"/>
              <a:gd name="connsiteX29" fmla="*/ 1717040 w 1719513"/>
              <a:gd name="connsiteY29" fmla="*/ 426720 h 1209040"/>
              <a:gd name="connsiteX30" fmla="*/ 1686560 w 1719513"/>
              <a:gd name="connsiteY30" fmla="*/ 213360 h 1209040"/>
              <a:gd name="connsiteX31" fmla="*/ 1595120 w 1719513"/>
              <a:gd name="connsiteY31" fmla="*/ 142240 h 1209040"/>
              <a:gd name="connsiteX32" fmla="*/ 1564640 w 1719513"/>
              <a:gd name="connsiteY32" fmla="*/ 121920 h 1209040"/>
              <a:gd name="connsiteX33" fmla="*/ 1544320 w 1719513"/>
              <a:gd name="connsiteY33" fmla="*/ 91440 h 1209040"/>
              <a:gd name="connsiteX34" fmla="*/ 1513840 w 1719513"/>
              <a:gd name="connsiteY34" fmla="*/ 81280 h 1209040"/>
              <a:gd name="connsiteX35" fmla="*/ 1361440 w 1719513"/>
              <a:gd name="connsiteY35" fmla="*/ 71120 h 1209040"/>
              <a:gd name="connsiteX36" fmla="*/ 1259840 w 1719513"/>
              <a:gd name="connsiteY36" fmla="*/ 50800 h 1209040"/>
              <a:gd name="connsiteX37" fmla="*/ 1198880 w 1719513"/>
              <a:gd name="connsiteY37" fmla="*/ 40640 h 1209040"/>
              <a:gd name="connsiteX38" fmla="*/ 1168400 w 1719513"/>
              <a:gd name="connsiteY38" fmla="*/ 30480 h 1209040"/>
              <a:gd name="connsiteX39" fmla="*/ 721360 w 1719513"/>
              <a:gd name="connsiteY39" fmla="*/ 10160 h 1209040"/>
              <a:gd name="connsiteX40" fmla="*/ 660400 w 1719513"/>
              <a:gd name="connsiteY40" fmla="*/ 0 h 1209040"/>
              <a:gd name="connsiteX41" fmla="*/ 467360 w 1719513"/>
              <a:gd name="connsiteY41" fmla="*/ 30480 h 120904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19513" h="1209040">
                <a:moveTo>
                  <a:pt x="467360" y="30480"/>
                </a:moveTo>
                <a:cubicBezTo>
                  <a:pt x="391160" y="37253"/>
                  <a:pt x="291166" y="35466"/>
                  <a:pt x="203200" y="40640"/>
                </a:cubicBezTo>
                <a:cubicBezTo>
                  <a:pt x="175943" y="42243"/>
                  <a:pt x="148618" y="45079"/>
                  <a:pt x="121920" y="50800"/>
                </a:cubicBezTo>
                <a:cubicBezTo>
                  <a:pt x="100976" y="55288"/>
                  <a:pt x="60960" y="71120"/>
                  <a:pt x="60960" y="71120"/>
                </a:cubicBezTo>
                <a:cubicBezTo>
                  <a:pt x="35583" y="147252"/>
                  <a:pt x="60529" y="64409"/>
                  <a:pt x="40640" y="223520"/>
                </a:cubicBezTo>
                <a:cubicBezTo>
                  <a:pt x="31806" y="294189"/>
                  <a:pt x="24892" y="236725"/>
                  <a:pt x="10160" y="325120"/>
                </a:cubicBezTo>
                <a:lnTo>
                  <a:pt x="0" y="386080"/>
                </a:lnTo>
                <a:cubicBezTo>
                  <a:pt x="3387" y="579120"/>
                  <a:pt x="-5115" y="772735"/>
                  <a:pt x="10160" y="965200"/>
                </a:cubicBezTo>
                <a:cubicBezTo>
                  <a:pt x="12092" y="989545"/>
                  <a:pt x="43077" y="1002992"/>
                  <a:pt x="50800" y="1026160"/>
                </a:cubicBezTo>
                <a:cubicBezTo>
                  <a:pt x="54187" y="1036320"/>
                  <a:pt x="53387" y="1049067"/>
                  <a:pt x="60960" y="1056640"/>
                </a:cubicBezTo>
                <a:cubicBezTo>
                  <a:pt x="125029" y="1120709"/>
                  <a:pt x="101296" y="1081888"/>
                  <a:pt x="152400" y="1107440"/>
                </a:cubicBezTo>
                <a:cubicBezTo>
                  <a:pt x="295264" y="1178872"/>
                  <a:pt x="56071" y="1068361"/>
                  <a:pt x="213360" y="1158240"/>
                </a:cubicBezTo>
                <a:cubicBezTo>
                  <a:pt x="225484" y="1165168"/>
                  <a:pt x="240453" y="1165013"/>
                  <a:pt x="254000" y="1168400"/>
                </a:cubicBezTo>
                <a:cubicBezTo>
                  <a:pt x="264160" y="1175173"/>
                  <a:pt x="273047" y="1184433"/>
                  <a:pt x="284480" y="1188720"/>
                </a:cubicBezTo>
                <a:cubicBezTo>
                  <a:pt x="300649" y="1194783"/>
                  <a:pt x="318527" y="1194692"/>
                  <a:pt x="335280" y="1198880"/>
                </a:cubicBezTo>
                <a:cubicBezTo>
                  <a:pt x="345670" y="1201477"/>
                  <a:pt x="355600" y="1205653"/>
                  <a:pt x="365760" y="1209040"/>
                </a:cubicBezTo>
                <a:lnTo>
                  <a:pt x="924560" y="1198880"/>
                </a:lnTo>
                <a:cubicBezTo>
                  <a:pt x="948495" y="1198108"/>
                  <a:pt x="971823" y="1190795"/>
                  <a:pt x="995680" y="1188720"/>
                </a:cubicBezTo>
                <a:cubicBezTo>
                  <a:pt x="1049768" y="1184017"/>
                  <a:pt x="1104053" y="1181947"/>
                  <a:pt x="1158240" y="1178560"/>
                </a:cubicBezTo>
                <a:cubicBezTo>
                  <a:pt x="1237644" y="1152092"/>
                  <a:pt x="1175069" y="1170101"/>
                  <a:pt x="1341120" y="1158240"/>
                </a:cubicBezTo>
                <a:lnTo>
                  <a:pt x="1473200" y="1148080"/>
                </a:lnTo>
                <a:cubicBezTo>
                  <a:pt x="1518920" y="1117600"/>
                  <a:pt x="1533313" y="1119293"/>
                  <a:pt x="1554480" y="1076960"/>
                </a:cubicBezTo>
                <a:cubicBezTo>
                  <a:pt x="1559269" y="1067381"/>
                  <a:pt x="1557067" y="1054053"/>
                  <a:pt x="1564640" y="1046480"/>
                </a:cubicBezTo>
                <a:cubicBezTo>
                  <a:pt x="1572213" y="1038907"/>
                  <a:pt x="1585541" y="1041109"/>
                  <a:pt x="1595120" y="1036320"/>
                </a:cubicBezTo>
                <a:cubicBezTo>
                  <a:pt x="1606042" y="1030859"/>
                  <a:pt x="1615440" y="1022773"/>
                  <a:pt x="1625600" y="1016000"/>
                </a:cubicBezTo>
                <a:cubicBezTo>
                  <a:pt x="1649758" y="943526"/>
                  <a:pt x="1615503" y="1031146"/>
                  <a:pt x="1666240" y="955040"/>
                </a:cubicBezTo>
                <a:cubicBezTo>
                  <a:pt x="1672070" y="946295"/>
                  <a:pt x="1685205" y="889339"/>
                  <a:pt x="1686560" y="883920"/>
                </a:cubicBezTo>
                <a:cubicBezTo>
                  <a:pt x="1689947" y="846667"/>
                  <a:pt x="1692349" y="809311"/>
                  <a:pt x="1696720" y="772160"/>
                </a:cubicBezTo>
                <a:cubicBezTo>
                  <a:pt x="1699127" y="751701"/>
                  <a:pt x="1705670" y="731765"/>
                  <a:pt x="1706880" y="711200"/>
                </a:cubicBezTo>
                <a:cubicBezTo>
                  <a:pt x="1712452" y="616477"/>
                  <a:pt x="1713653" y="521547"/>
                  <a:pt x="1717040" y="426720"/>
                </a:cubicBezTo>
                <a:cubicBezTo>
                  <a:pt x="1711041" y="318734"/>
                  <a:pt x="1739779" y="277223"/>
                  <a:pt x="1686560" y="213360"/>
                </a:cubicBezTo>
                <a:cubicBezTo>
                  <a:pt x="1656717" y="177548"/>
                  <a:pt x="1637601" y="170561"/>
                  <a:pt x="1595120" y="142240"/>
                </a:cubicBezTo>
                <a:lnTo>
                  <a:pt x="1564640" y="121920"/>
                </a:lnTo>
                <a:cubicBezTo>
                  <a:pt x="1557867" y="111760"/>
                  <a:pt x="1553855" y="99068"/>
                  <a:pt x="1544320" y="91440"/>
                </a:cubicBezTo>
                <a:cubicBezTo>
                  <a:pt x="1535957" y="84750"/>
                  <a:pt x="1524484" y="82463"/>
                  <a:pt x="1513840" y="81280"/>
                </a:cubicBezTo>
                <a:cubicBezTo>
                  <a:pt x="1463239" y="75658"/>
                  <a:pt x="1412240" y="74507"/>
                  <a:pt x="1361440" y="71120"/>
                </a:cubicBezTo>
                <a:cubicBezTo>
                  <a:pt x="1152547" y="36305"/>
                  <a:pt x="1411403" y="81113"/>
                  <a:pt x="1259840" y="50800"/>
                </a:cubicBezTo>
                <a:cubicBezTo>
                  <a:pt x="1239640" y="46760"/>
                  <a:pt x="1218990" y="45109"/>
                  <a:pt x="1198880" y="40640"/>
                </a:cubicBezTo>
                <a:cubicBezTo>
                  <a:pt x="1188425" y="38317"/>
                  <a:pt x="1179051" y="31601"/>
                  <a:pt x="1168400" y="30480"/>
                </a:cubicBezTo>
                <a:cubicBezTo>
                  <a:pt x="1069319" y="20050"/>
                  <a:pt x="783643" y="12384"/>
                  <a:pt x="721360" y="10160"/>
                </a:cubicBezTo>
                <a:cubicBezTo>
                  <a:pt x="701040" y="6773"/>
                  <a:pt x="681000" y="0"/>
                  <a:pt x="660400" y="0"/>
                </a:cubicBezTo>
                <a:cubicBezTo>
                  <a:pt x="585816" y="0"/>
                  <a:pt x="543560" y="23707"/>
                  <a:pt x="467360" y="30480"/>
                </a:cubicBezTo>
                <a:close/>
              </a:path>
            </a:pathLst>
          </a:custGeom>
          <a:noFill/>
          <a:ln w="9525">
            <a:solidFill>
              <a:srgbClr val="66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모서리가 둥근 직사각형 8"/>
          <p:cNvSpPr/>
          <p:nvPr/>
        </p:nvSpPr>
        <p:spPr>
          <a:xfrm>
            <a:off x="8007202" y="3842115"/>
            <a:ext cx="1170155" cy="604139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>
                <a:solidFill>
                  <a:schemeClr val="accent2">
                    <a:lumMod val="75000"/>
                  </a:schemeClr>
                </a:solidFill>
              </a:rPr>
              <a:t>자바스크립트 </a:t>
            </a:r>
            <a:endParaRPr lang="ko-KR" altLang="en-US" sz="1200" b="1">
              <a:solidFill>
                <a:schemeClr val="accent2">
                  <a:lumMod val="75000"/>
                </a:schemeClr>
              </a:solidFill>
            </a:endParaRPr>
          </a:p>
          <a:p>
            <a:pPr algn="ctr">
              <a:defRPr/>
            </a:pPr>
            <a:r>
              <a:rPr lang="ko-KR" altLang="en-US" sz="1200" b="1">
                <a:solidFill>
                  <a:schemeClr val="accent2">
                    <a:lumMod val="75000"/>
                  </a:schemeClr>
                </a:solidFill>
              </a:rPr>
              <a:t>코드 처리기</a:t>
            </a:r>
            <a:endParaRPr lang="ko-KR" altLang="en-US" sz="12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317405" y="3010733"/>
            <a:ext cx="841585" cy="263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b0f0"/>
                </a:solidFill>
              </a:rPr>
              <a:t>index.html</a:t>
            </a:r>
            <a:endParaRPr lang="en-US" altLang="ko-KR" sz="1200">
              <a:solidFill>
                <a:srgbClr val="00b0f0"/>
              </a:solidFill>
            </a:endParaRPr>
          </a:p>
        </p:txBody>
      </p:sp>
      <p:sp>
        <p:nvSpPr>
          <p:cNvPr id="12" name="TextBox 16"/>
          <p:cNvSpPr txBox="1"/>
          <p:nvPr/>
        </p:nvSpPr>
        <p:spPr>
          <a:xfrm>
            <a:off x="7941380" y="4476090"/>
            <a:ext cx="1511152" cy="389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accent2">
                    <a:lumMod val="75000"/>
                  </a:schemeClr>
                </a:solidFill>
              </a:rPr>
              <a:t>컴파일 없이</a:t>
            </a:r>
            <a:endParaRPr lang="ko-KR" altLang="en-US" sz="1000">
              <a:solidFill>
                <a:schemeClr val="accent2">
                  <a:lumMod val="75000"/>
                </a:schemeClr>
              </a:solidFill>
            </a:endParaRPr>
          </a:p>
          <a:p>
            <a:pPr algn="ctr">
              <a:defRPr/>
            </a:pPr>
            <a:r>
              <a:rPr lang="ko-KR" altLang="en-US" sz="1000">
                <a:solidFill>
                  <a:schemeClr val="accent2">
                    <a:lumMod val="75000"/>
                  </a:schemeClr>
                </a:solidFill>
              </a:rPr>
              <a:t> 바로 실행</a:t>
            </a:r>
            <a:endParaRPr lang="ko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왼쪽 화살표 20"/>
          <p:cNvSpPr/>
          <p:nvPr/>
        </p:nvSpPr>
        <p:spPr>
          <a:xfrm>
            <a:off x="7677436" y="4099852"/>
            <a:ext cx="319311" cy="120559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21"/>
          <p:cNvSpPr txBox="1"/>
          <p:nvPr/>
        </p:nvSpPr>
        <p:spPr>
          <a:xfrm>
            <a:off x="7705214" y="4980221"/>
            <a:ext cx="1014324" cy="3899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accent2">
                    <a:lumMod val="75000"/>
                  </a:schemeClr>
                </a:solidFill>
              </a:rPr>
              <a:t>자바스크립트</a:t>
            </a:r>
            <a:endParaRPr lang="ko-KR" altLang="en-US" sz="1000">
              <a:solidFill>
                <a:schemeClr val="accent2">
                  <a:lumMod val="75000"/>
                </a:schemeClr>
              </a:solidFill>
            </a:endParaRPr>
          </a:p>
          <a:p>
            <a:pPr algn="ctr">
              <a:defRPr/>
            </a:pPr>
            <a:r>
              <a:rPr lang="ko-KR" altLang="en-US" sz="1000">
                <a:solidFill>
                  <a:schemeClr val="accent2">
                    <a:lumMod val="75000"/>
                  </a:schemeClr>
                </a:solidFill>
              </a:rPr>
              <a:t>코드</a:t>
            </a:r>
            <a:endParaRPr lang="ko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오른쪽 화살표 26"/>
          <p:cNvSpPr/>
          <p:nvPr/>
        </p:nvSpPr>
        <p:spPr>
          <a:xfrm>
            <a:off x="9179612" y="4105292"/>
            <a:ext cx="314706" cy="1151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29"/>
          <p:cNvSpPr/>
          <p:nvPr/>
        </p:nvSpPr>
        <p:spPr>
          <a:xfrm>
            <a:off x="8255007" y="5596573"/>
            <a:ext cx="1144865" cy="297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ko-KR" altLang="en-US" sz="1400"/>
              <a:t>웹 브라우저</a:t>
            </a:r>
            <a:endParaRPr lang="ko-KR" altLang="en-US" sz="1400"/>
          </a:p>
        </p:txBody>
      </p:sp>
      <p:sp>
        <p:nvSpPr>
          <p:cNvPr id="17" name="자유형 32"/>
          <p:cNvSpPr/>
          <p:nvPr/>
        </p:nvSpPr>
        <p:spPr>
          <a:xfrm>
            <a:off x="7183866" y="4521036"/>
            <a:ext cx="652194" cy="682185"/>
          </a:xfrm>
          <a:custGeom>
            <a:avLst/>
            <a:gdLst>
              <a:gd name="connsiteX0" fmla="*/ 532356 w 532356"/>
              <a:gd name="connsiteY0" fmla="*/ 651353 h 651353"/>
              <a:gd name="connsiteX1" fmla="*/ 118997 w 532356"/>
              <a:gd name="connsiteY1" fmla="*/ 482252 h 651353"/>
              <a:gd name="connsiteX2" fmla="*/ 0 w 532356"/>
              <a:gd name="connsiteY2" fmla="*/ 0 h 65135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356" h="651353">
                <a:moveTo>
                  <a:pt x="532356" y="651353"/>
                </a:moveTo>
                <a:cubicBezTo>
                  <a:pt x="370039" y="621082"/>
                  <a:pt x="207723" y="590811"/>
                  <a:pt x="118997" y="482252"/>
                </a:cubicBezTo>
                <a:cubicBezTo>
                  <a:pt x="30271" y="373693"/>
                  <a:pt x="18789" y="82463"/>
                  <a:pt x="0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16024" y="3555590"/>
            <a:ext cx="1644477" cy="1171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 lnSpcReduction="10000"/>
          </a:bodyPr>
          <a:lstStyle/>
          <a:p>
            <a:pPr lvl="1">
              <a:defRPr/>
            </a:pPr>
            <a:r>
              <a:rPr lang="ko-KR" altLang="en-US"/>
              <a:t>자바스크립트의 연산과 연산자 종류</a:t>
            </a:r>
            <a:endParaRPr lang="ko-KR" altLang="en-US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marL="457200" lvl="1" indent="0">
              <a:buNone/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r>
              <a:rPr lang="ko-KR" altLang="en-US"/>
              <a:t>산술 연산자</a:t>
            </a:r>
            <a:endParaRPr lang="ko-KR" altLang="en-US"/>
          </a:p>
          <a:p>
            <a:pPr lvl="2">
              <a:defRPr/>
            </a:pPr>
            <a:r>
              <a:rPr lang="en-US" altLang="ko-KR"/>
              <a:t>5 </a:t>
            </a:r>
            <a:r>
              <a:rPr lang="ko-KR" altLang="en-US"/>
              <a:t>가지 </a:t>
            </a:r>
            <a:r>
              <a:rPr lang="en-US" altLang="ko-KR"/>
              <a:t>: </a:t>
            </a:r>
            <a:r>
              <a:rPr lang="ko-KR" altLang="en-US"/>
              <a:t>더하기</a:t>
            </a:r>
            <a:r>
              <a:rPr lang="en-US" altLang="ko-KR"/>
              <a:t>(+), </a:t>
            </a:r>
            <a:r>
              <a:rPr lang="ko-KR" altLang="en-US"/>
              <a:t>빼기</a:t>
            </a:r>
            <a:r>
              <a:rPr lang="en-US" altLang="ko-KR"/>
              <a:t>(-), </a:t>
            </a:r>
            <a:r>
              <a:rPr lang="ko-KR" altLang="en-US"/>
              <a:t>곱하기</a:t>
            </a:r>
            <a:r>
              <a:rPr lang="en-US" altLang="ko-KR"/>
              <a:t>(*), </a:t>
            </a:r>
            <a:r>
              <a:rPr lang="ko-KR" altLang="en-US"/>
              <a:t>나누기</a:t>
            </a:r>
            <a:r>
              <a:rPr lang="en-US" altLang="ko-KR"/>
              <a:t>(/), </a:t>
            </a:r>
            <a:r>
              <a:rPr lang="ko-KR" altLang="en-US"/>
              <a:t>나머지</a:t>
            </a:r>
            <a:r>
              <a:rPr lang="en-US" altLang="ko-KR"/>
              <a:t>(%)</a:t>
            </a:r>
            <a:endParaRPr lang="en-US" altLang="ko-KR"/>
          </a:p>
          <a:p>
            <a:pPr lvl="2">
              <a:defRPr/>
            </a:pPr>
            <a:endParaRPr lang="en-US" altLang="ko-KR"/>
          </a:p>
          <a:p>
            <a:pPr lvl="2">
              <a:defRPr/>
            </a:pPr>
            <a:endParaRPr lang="en-US" altLang="ko-KR"/>
          </a:p>
          <a:p>
            <a:pPr lvl="2">
              <a:defRPr/>
            </a:pPr>
            <a:r>
              <a:rPr lang="ko-KR" altLang="en-US"/>
              <a:t>연산의 결과는 항상 </a:t>
            </a:r>
            <a:r>
              <a:rPr lang="ko-KR" altLang="en-US" b="1"/>
              <a:t>실수</a:t>
            </a:r>
            <a:endParaRPr lang="ko-KR" altLang="en-US" b="1"/>
          </a:p>
          <a:p>
            <a:pPr lvl="2">
              <a:defRPr/>
            </a:pPr>
            <a:endParaRPr lang="en-US" altLang="ko-KR"/>
          </a:p>
          <a:p>
            <a:pPr lvl="2">
              <a:defRPr/>
            </a:pPr>
            <a:endParaRPr lang="en-US" altLang="ko-KR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자바스크립트의 식과 연산</a:t>
            </a:r>
            <a:endParaRPr lang="ko-KR" altLang="en-US"/>
          </a:p>
        </p:txBody>
      </p:sp>
      <p:sp>
        <p:nvSpPr>
          <p:cNvPr id="5" name="직사각형 5"/>
          <p:cNvSpPr/>
          <p:nvPr/>
        </p:nvSpPr>
        <p:spPr>
          <a:xfrm>
            <a:off x="3090712" y="4669589"/>
            <a:ext cx="4572000" cy="5196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let x = 32;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let total = 100 + x*2/4 - 3; // total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113</a:t>
            </a:r>
            <a:endParaRPr lang="ko-KR" altLang="en-US" sz="1400" kern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직사각형 6"/>
          <p:cNvSpPr/>
          <p:nvPr/>
        </p:nvSpPr>
        <p:spPr>
          <a:xfrm>
            <a:off x="3080245" y="6018494"/>
            <a:ext cx="4572000" cy="2946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let div = 32/10; 						// div = 3.2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7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98624" y="1919035"/>
            <a:ext cx="7594752" cy="16557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예제 </a:t>
            </a:r>
            <a:r>
              <a:rPr lang="en-US" altLang="ko-KR"/>
              <a:t>6-8 </a:t>
            </a:r>
            <a:r>
              <a:rPr lang="ko-KR" altLang="en-US"/>
              <a:t>산술 연산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67182" y="1569065"/>
            <a:ext cx="2604365" cy="278124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6" name="직사각형 3"/>
          <p:cNvSpPr/>
          <p:nvPr/>
        </p:nvSpPr>
        <p:spPr>
          <a:xfrm>
            <a:off x="1708637" y="1569064"/>
            <a:ext cx="4968552" cy="41154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200"/>
              <a:t>&lt;!DOCTYPE 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&lt;meta charset="utf-8"&gt;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&lt;title&gt;</a:t>
            </a:r>
            <a:r>
              <a:rPr lang="ko-KR" altLang="en-US" sz="1200"/>
              <a:t>산술연산</a:t>
            </a:r>
            <a:r>
              <a:rPr lang="en-US" altLang="ko-KR" sz="1200"/>
              <a:t>&lt;/title&gt;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&lt;h3&gt;</a:t>
            </a:r>
            <a:r>
              <a:rPr lang="ko-KR" altLang="en-US" sz="1200"/>
              <a:t>산술연산</a:t>
            </a:r>
            <a:r>
              <a:rPr lang="en-US" altLang="ko-KR" sz="1200"/>
              <a:t>&lt;/h3&gt;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&lt;hr&gt;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&lt;script&gt;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let x=32;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let total = </a:t>
            </a:r>
            <a:r>
              <a:rPr lang="en-US" altLang="ko-KR" sz="1200" b="1"/>
              <a:t>100 + x*2/4 - 3</a:t>
            </a:r>
            <a:r>
              <a:rPr lang="en-US" altLang="ko-KR" sz="1200"/>
              <a:t>; // total</a:t>
            </a:r>
            <a:r>
              <a:rPr lang="ko-KR" altLang="en-US" sz="1200"/>
              <a:t>은 </a:t>
            </a:r>
            <a:r>
              <a:rPr lang="en-US" altLang="ko-KR" sz="1200"/>
              <a:t>113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let div = </a:t>
            </a:r>
            <a:r>
              <a:rPr lang="en-US" altLang="ko-KR" sz="1200" b="1"/>
              <a:t>x / 10</a:t>
            </a:r>
            <a:r>
              <a:rPr lang="en-US" altLang="ko-KR" sz="1200"/>
              <a:t>; // div</a:t>
            </a:r>
            <a:r>
              <a:rPr lang="ko-KR" altLang="en-US" sz="1200"/>
              <a:t>는 </a:t>
            </a:r>
            <a:r>
              <a:rPr lang="en-US" altLang="ko-KR" sz="1200"/>
              <a:t>3.2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let mod = </a:t>
            </a:r>
            <a:r>
              <a:rPr lang="en-US" altLang="ko-KR" sz="1200" b="1"/>
              <a:t>x % 2</a:t>
            </a:r>
            <a:r>
              <a:rPr lang="en-US" altLang="ko-KR" sz="1200"/>
              <a:t>; // x</a:t>
            </a:r>
            <a:r>
              <a:rPr lang="ko-KR" altLang="en-US" sz="1200"/>
              <a:t>를 </a:t>
            </a:r>
            <a:r>
              <a:rPr lang="en-US" altLang="ko-KR" sz="1200"/>
              <a:t>2</a:t>
            </a:r>
            <a:r>
              <a:rPr lang="ko-KR" altLang="en-US" sz="1200"/>
              <a:t>로 나눈 나머지</a:t>
            </a:r>
            <a:r>
              <a:rPr lang="en-US" altLang="ko-KR" sz="1200"/>
              <a:t>, 0</a:t>
            </a:r>
            <a:endParaRPr lang="en-US" altLang="ko-KR" sz="1200"/>
          </a:p>
          <a:p>
            <a:pPr defTabSz="179999">
              <a:defRPr/>
            </a:pPr>
            <a:endParaRPr lang="ko-KR" altLang="en-US" sz="1200"/>
          </a:p>
          <a:p>
            <a:pPr defTabSz="179999">
              <a:defRPr/>
            </a:pPr>
            <a:r>
              <a:rPr lang="en-US" altLang="ko-KR" sz="1200"/>
              <a:t>	document.write("x : " + </a:t>
            </a:r>
            <a:r>
              <a:rPr lang="en-US" altLang="ko-KR" sz="1200" b="1"/>
              <a:t>x</a:t>
            </a:r>
            <a:r>
              <a:rPr lang="en-US" altLang="ko-KR" sz="1200"/>
              <a:t> + "&lt;br&gt;&lt;br&gt;");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document.write("100 + x*2/4 - 3 = " + </a:t>
            </a:r>
            <a:r>
              <a:rPr lang="en-US" altLang="ko-KR" sz="1200" b="1"/>
              <a:t>total</a:t>
            </a:r>
            <a:r>
              <a:rPr lang="en-US" altLang="ko-KR" sz="1200"/>
              <a:t> + "&lt;br&gt;");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document.write("x/10 = " + </a:t>
            </a:r>
            <a:r>
              <a:rPr lang="en-US" altLang="ko-KR" sz="1200" b="1"/>
              <a:t>div</a:t>
            </a:r>
            <a:r>
              <a:rPr lang="en-US" altLang="ko-KR" sz="1200"/>
              <a:t> + "&lt;br&gt;");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document.write("x%2 = " + </a:t>
            </a:r>
            <a:r>
              <a:rPr lang="en-US" altLang="ko-KR" sz="1200" b="1"/>
              <a:t>mod</a:t>
            </a:r>
            <a:r>
              <a:rPr lang="en-US" altLang="ko-KR" sz="1200"/>
              <a:t> + "&lt;br&gt;");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&lt;/script&gt;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&lt;/html&gt;</a:t>
            </a:r>
            <a:endParaRPr lang="ko-KR" altLang="en-US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증감 연산자 </a:t>
            </a:r>
            <a:r>
              <a:rPr lang="en-US" altLang="ko-KR"/>
              <a:t>: ++, -- </a:t>
            </a:r>
            <a:endParaRPr lang="en-US" altLang="ko-KR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증감 연산자 </a:t>
            </a:r>
            <a:endParaRPr lang="ko-KR" altLang="en-US"/>
          </a:p>
        </p:txBody>
      </p:sp>
      <p:sp>
        <p:nvSpPr>
          <p:cNvPr id="5" name="직사각형 27"/>
          <p:cNvSpPr/>
          <p:nvPr/>
        </p:nvSpPr>
        <p:spPr>
          <a:xfrm>
            <a:off x="7602746" y="2261679"/>
            <a:ext cx="1424712" cy="6986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/>
              <a:t>a  =  1;</a:t>
            </a:r>
            <a:endParaRPr lang="en-US" altLang="ko-KR" sz="2000"/>
          </a:p>
          <a:p>
            <a:pPr lvl="0">
              <a:defRPr/>
            </a:pPr>
            <a:r>
              <a:rPr lang="en-US" altLang="ko-KR" sz="2000"/>
              <a:t>b  =  </a:t>
            </a:r>
            <a:r>
              <a:rPr lang="en-US" altLang="ko-KR" sz="2000" b="1"/>
              <a:t>a ++</a:t>
            </a:r>
            <a:r>
              <a:rPr lang="en-US" altLang="ko-KR" sz="2000"/>
              <a:t>;</a:t>
            </a:r>
            <a:r>
              <a:rPr lang="en-US" altLang="ko-KR" sz="2000" b="1"/>
              <a:t> </a:t>
            </a:r>
            <a:endParaRPr lang="ko-KR" altLang="en-US" sz="2000" b="1"/>
          </a:p>
        </p:txBody>
      </p:sp>
      <p:sp>
        <p:nvSpPr>
          <p:cNvPr id="6" name="직사각형 28"/>
          <p:cNvSpPr/>
          <p:nvPr/>
        </p:nvSpPr>
        <p:spPr>
          <a:xfrm>
            <a:off x="7838428" y="3268726"/>
            <a:ext cx="465130" cy="2981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/>
              <a:t>b=1</a:t>
            </a:r>
            <a:endParaRPr lang="en-US" altLang="ko-KR" sz="1400"/>
          </a:p>
        </p:txBody>
      </p:sp>
      <p:sp>
        <p:nvSpPr>
          <p:cNvPr id="7" name="직사각형 38"/>
          <p:cNvSpPr/>
          <p:nvPr/>
        </p:nvSpPr>
        <p:spPr>
          <a:xfrm>
            <a:off x="8562673" y="2837066"/>
            <a:ext cx="38985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/>
              <a:t>①</a:t>
            </a:r>
            <a:endParaRPr lang="ko-KR" altLang="en-US" sz="1600"/>
          </a:p>
        </p:txBody>
      </p:sp>
      <p:sp>
        <p:nvSpPr>
          <p:cNvPr id="8" name="직사각형 39"/>
          <p:cNvSpPr/>
          <p:nvPr/>
        </p:nvSpPr>
        <p:spPr>
          <a:xfrm>
            <a:off x="7894534" y="2981759"/>
            <a:ext cx="3899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/>
              <a:t>②</a:t>
            </a:r>
            <a:endParaRPr lang="ko-KR" altLang="en-US" sz="1600"/>
          </a:p>
        </p:txBody>
      </p:sp>
      <p:sp>
        <p:nvSpPr>
          <p:cNvPr id="9" name="직사각형 45"/>
          <p:cNvSpPr/>
          <p:nvPr/>
        </p:nvSpPr>
        <p:spPr>
          <a:xfrm>
            <a:off x="8438410" y="3087271"/>
            <a:ext cx="531898" cy="2921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/>
              <a:t> a=2</a:t>
            </a:r>
            <a:endParaRPr lang="en-US" altLang="ko-KR" sz="1400"/>
          </a:p>
        </p:txBody>
      </p:sp>
      <p:grpSp>
        <p:nvGrpSpPr>
          <p:cNvPr id="10" name="그룹 48"/>
          <p:cNvGrpSpPr/>
          <p:nvPr/>
        </p:nvGrpSpPr>
        <p:grpSpPr>
          <a:xfrm rot="0">
            <a:off x="4213992" y="2899630"/>
            <a:ext cx="830357" cy="433528"/>
            <a:chOff x="4932040" y="2685953"/>
            <a:chExt cx="830357" cy="570553"/>
          </a:xfrm>
        </p:grpSpPr>
        <p:sp>
          <p:nvSpPr>
            <p:cNvPr id="11" name="오른쪽 대괄호 49"/>
            <p:cNvSpPr/>
            <p:nvPr/>
          </p:nvSpPr>
          <p:spPr>
            <a:xfrm rot="5400000">
              <a:off x="5049494" y="2599709"/>
              <a:ext cx="539343" cy="774251"/>
            </a:xfrm>
            <a:prstGeom prst="rightBracket">
              <a:avLst>
                <a:gd name="adj" fmla="val 8333"/>
              </a:avLst>
            </a:prstGeom>
            <a:ln>
              <a:solidFill>
                <a:srgbClr val="c00000"/>
              </a:solidFill>
              <a:headEnd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/>
            </a:p>
          </p:txBody>
        </p:sp>
        <p:sp>
          <p:nvSpPr>
            <p:cNvPr id="12" name="직사각형 50"/>
            <p:cNvSpPr/>
            <p:nvPr/>
          </p:nvSpPr>
          <p:spPr>
            <a:xfrm>
              <a:off x="5553618" y="2685953"/>
              <a:ext cx="208779" cy="3317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3" name="직사각형 51"/>
          <p:cNvSpPr/>
          <p:nvPr/>
        </p:nvSpPr>
        <p:spPr>
          <a:xfrm>
            <a:off x="4069976" y="2277070"/>
            <a:ext cx="1357032" cy="692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/>
              <a:t>a  =  1;</a:t>
            </a:r>
            <a:endParaRPr lang="en-US" altLang="ko-KR" sz="2000"/>
          </a:p>
          <a:p>
            <a:pPr>
              <a:defRPr/>
            </a:pPr>
            <a:r>
              <a:rPr lang="en-US" altLang="ko-KR" sz="2000"/>
              <a:t>b  =  </a:t>
            </a:r>
            <a:r>
              <a:rPr lang="en-US" altLang="ko-KR" sz="2000" b="1"/>
              <a:t>++ a</a:t>
            </a:r>
            <a:r>
              <a:rPr lang="en-US" altLang="ko-KR" sz="2000"/>
              <a:t>;</a:t>
            </a:r>
            <a:endParaRPr lang="en-US" altLang="ko-KR" sz="2000"/>
          </a:p>
        </p:txBody>
      </p:sp>
      <p:sp>
        <p:nvSpPr>
          <p:cNvPr id="14" name="직사각형 52"/>
          <p:cNvSpPr/>
          <p:nvPr/>
        </p:nvSpPr>
        <p:spPr>
          <a:xfrm>
            <a:off x="4988243" y="2825326"/>
            <a:ext cx="3911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/>
              <a:t>①</a:t>
            </a:r>
            <a:endParaRPr lang="ko-KR" altLang="en-US" sz="1600"/>
          </a:p>
        </p:txBody>
      </p:sp>
      <p:sp>
        <p:nvSpPr>
          <p:cNvPr id="15" name="직사각형 53"/>
          <p:cNvSpPr/>
          <p:nvPr/>
        </p:nvSpPr>
        <p:spPr>
          <a:xfrm>
            <a:off x="4311614" y="3281570"/>
            <a:ext cx="496268" cy="2979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/>
              <a:t>b=2</a:t>
            </a:r>
            <a:endParaRPr lang="en-US" altLang="ko-KR" sz="1400"/>
          </a:p>
        </p:txBody>
      </p:sp>
      <p:sp>
        <p:nvSpPr>
          <p:cNvPr id="16" name="오른쪽 대괄호 54"/>
          <p:cNvSpPr/>
          <p:nvPr/>
        </p:nvSpPr>
        <p:spPr>
          <a:xfrm rot="5400000" flipV="1">
            <a:off x="5056145" y="2764328"/>
            <a:ext cx="228622" cy="545158"/>
          </a:xfrm>
          <a:prstGeom prst="rightBracket">
            <a:avLst>
              <a:gd name="adj" fmla="val 8333"/>
            </a:avLst>
          </a:prstGeom>
          <a:ln>
            <a:solidFill>
              <a:srgbClr val="c00000"/>
            </a:solidFill>
            <a:headEnd w="med" len="me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 sz="2000"/>
          </a:p>
        </p:txBody>
      </p:sp>
      <p:sp>
        <p:nvSpPr>
          <p:cNvPr id="17" name="직사각형 55"/>
          <p:cNvSpPr/>
          <p:nvPr/>
        </p:nvSpPr>
        <p:spPr>
          <a:xfrm>
            <a:off x="4988243" y="3100115"/>
            <a:ext cx="486390" cy="2984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/>
              <a:t>a=2</a:t>
            </a:r>
            <a:endParaRPr lang="en-US" altLang="ko-KR" sz="1400"/>
          </a:p>
        </p:txBody>
      </p:sp>
      <p:sp>
        <p:nvSpPr>
          <p:cNvPr id="18" name="TextBox 56"/>
          <p:cNvSpPr txBox="1"/>
          <p:nvPr/>
        </p:nvSpPr>
        <p:spPr>
          <a:xfrm>
            <a:off x="5946271" y="2286781"/>
            <a:ext cx="149051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/>
              <a:t>(b) </a:t>
            </a:r>
            <a:r>
              <a:rPr lang="ko-KR" altLang="en-US" sz="1600"/>
              <a:t>후위연산자</a:t>
            </a:r>
            <a:endParaRPr lang="ko-KR" altLang="en-US" sz="1600"/>
          </a:p>
        </p:txBody>
      </p:sp>
      <p:sp>
        <p:nvSpPr>
          <p:cNvPr id="19" name="TextBox 57"/>
          <p:cNvSpPr txBox="1"/>
          <p:nvPr/>
        </p:nvSpPr>
        <p:spPr>
          <a:xfrm>
            <a:off x="2450260" y="2286781"/>
            <a:ext cx="147179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/>
              <a:t>(a) </a:t>
            </a:r>
            <a:r>
              <a:rPr lang="ko-KR" altLang="en-US" sz="1600"/>
              <a:t>전위연산자</a:t>
            </a:r>
            <a:endParaRPr lang="ko-KR" altLang="en-US" sz="1600"/>
          </a:p>
        </p:txBody>
      </p:sp>
      <p:sp>
        <p:nvSpPr>
          <p:cNvPr id="20" name="직사각형 58"/>
          <p:cNvSpPr/>
          <p:nvPr/>
        </p:nvSpPr>
        <p:spPr>
          <a:xfrm>
            <a:off x="3930047" y="2277071"/>
            <a:ext cx="1764829" cy="13122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59"/>
          <p:cNvSpPr/>
          <p:nvPr/>
        </p:nvSpPr>
        <p:spPr>
          <a:xfrm>
            <a:off x="7460477" y="2270649"/>
            <a:ext cx="1764829" cy="13122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직사각형 60"/>
          <p:cNvSpPr/>
          <p:nvPr/>
        </p:nvSpPr>
        <p:spPr>
          <a:xfrm>
            <a:off x="4362095" y="3006862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/>
              <a:t>②</a:t>
            </a:r>
            <a:endParaRPr lang="ko-KR" altLang="en-US" sz="1600"/>
          </a:p>
        </p:txBody>
      </p:sp>
      <p:grpSp>
        <p:nvGrpSpPr>
          <p:cNvPr id="23" name="그룹 26"/>
          <p:cNvGrpSpPr/>
          <p:nvPr/>
        </p:nvGrpSpPr>
        <p:grpSpPr>
          <a:xfrm rot="0">
            <a:off x="7778852" y="2899648"/>
            <a:ext cx="830357" cy="433528"/>
            <a:chOff x="4932040" y="2685953"/>
            <a:chExt cx="830357" cy="570553"/>
          </a:xfrm>
        </p:grpSpPr>
        <p:sp>
          <p:nvSpPr>
            <p:cNvPr id="24" name="오른쪽 대괄호 29"/>
            <p:cNvSpPr/>
            <p:nvPr/>
          </p:nvSpPr>
          <p:spPr>
            <a:xfrm rot="5400000">
              <a:off x="5049494" y="2599709"/>
              <a:ext cx="539343" cy="774251"/>
            </a:xfrm>
            <a:prstGeom prst="rightBracket">
              <a:avLst>
                <a:gd name="adj" fmla="val 8333"/>
              </a:avLst>
            </a:prstGeom>
            <a:ln>
              <a:solidFill>
                <a:srgbClr val="c00000"/>
              </a:solidFill>
              <a:headEnd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/>
            </a:p>
          </p:txBody>
        </p:sp>
        <p:sp>
          <p:nvSpPr>
            <p:cNvPr id="25" name="직사각형 31"/>
            <p:cNvSpPr/>
            <p:nvPr/>
          </p:nvSpPr>
          <p:spPr>
            <a:xfrm>
              <a:off x="5553618" y="2685953"/>
              <a:ext cx="208779" cy="3317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6" name="오른쪽 대괄호 30"/>
          <p:cNvSpPr/>
          <p:nvPr/>
        </p:nvSpPr>
        <p:spPr>
          <a:xfrm rot="5400000">
            <a:off x="8590351" y="2726225"/>
            <a:ext cx="249208" cy="576064"/>
          </a:xfrm>
          <a:prstGeom prst="rightBracket">
            <a:avLst>
              <a:gd name="adj" fmla="val 8333"/>
            </a:avLst>
          </a:prstGeom>
          <a:noFill/>
          <a:ln>
            <a:solidFill>
              <a:srgbClr val="c00000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 sz="2000"/>
          </a:p>
        </p:txBody>
      </p:sp>
      <p:sp>
        <p:nvSpPr>
          <p:cNvPr id="27" name="타원형 설명선 2"/>
          <p:cNvSpPr/>
          <p:nvPr/>
        </p:nvSpPr>
        <p:spPr>
          <a:xfrm>
            <a:off x="7994876" y="3750105"/>
            <a:ext cx="1832290" cy="577272"/>
          </a:xfrm>
          <a:prstGeom prst="wedgeEllipseCallout">
            <a:avLst>
              <a:gd name="adj1" fmla="val -26311"/>
              <a:gd name="adj2" fmla="val -120051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a++</a:t>
            </a:r>
            <a:r>
              <a:rPr lang="ko-KR" altLang="en-US" sz="1000">
                <a:solidFill>
                  <a:schemeClr val="tx1"/>
                </a:solidFill>
              </a:rPr>
              <a:t>의</a:t>
            </a:r>
            <a:r>
              <a:rPr lang="en-US" altLang="ko-KR" sz="1000">
                <a:solidFill>
                  <a:schemeClr val="tx1"/>
                </a:solidFill>
              </a:rPr>
              <a:t> </a:t>
            </a:r>
            <a:r>
              <a:rPr lang="ko-KR" altLang="en-US" sz="1000">
                <a:solidFill>
                  <a:schemeClr val="tx1"/>
                </a:solidFill>
              </a:rPr>
              <a:t>연산은 증가 전의 값 </a:t>
            </a:r>
            <a:r>
              <a:rPr lang="en-US" altLang="ko-KR" sz="1000">
                <a:solidFill>
                  <a:schemeClr val="tx1"/>
                </a:solidFill>
              </a:rPr>
              <a:t>1</a:t>
            </a:r>
            <a:r>
              <a:rPr lang="ko-KR" altLang="en-US" sz="1000">
                <a:solidFill>
                  <a:schemeClr val="tx1"/>
                </a:solidFill>
              </a:rPr>
              <a:t>을 반환하여 </a:t>
            </a:r>
            <a:r>
              <a:rPr lang="en-US" altLang="ko-KR" sz="1000">
                <a:solidFill>
                  <a:schemeClr val="tx1"/>
                </a:solidFill>
              </a:rPr>
              <a:t>b</a:t>
            </a:r>
            <a:r>
              <a:rPr lang="ko-KR" altLang="en-US" sz="1000">
                <a:solidFill>
                  <a:schemeClr val="tx1"/>
                </a:solidFill>
              </a:rPr>
              <a:t>의 값은 </a:t>
            </a:r>
            <a:r>
              <a:rPr lang="en-US" altLang="ko-KR" sz="1000">
                <a:solidFill>
                  <a:schemeClr val="tx1"/>
                </a:solidFill>
              </a:rPr>
              <a:t>1</a:t>
            </a:r>
            <a:r>
              <a:rPr lang="ko-KR" altLang="en-US" sz="1000">
                <a:solidFill>
                  <a:schemeClr val="tx1"/>
                </a:solidFill>
              </a:rPr>
              <a:t>이 됨</a:t>
            </a:r>
            <a:endParaRPr lang="ko-KR" altLang="en-US" sz="1000">
              <a:solidFill>
                <a:schemeClr val="tx1"/>
              </a:solidFill>
            </a:endParaRPr>
          </a:p>
        </p:txBody>
      </p:sp>
      <p:pic>
        <p:nvPicPr>
          <p:cNvPr id="28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43861" y="4987827"/>
            <a:ext cx="8104278" cy="11150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대입 연산 </a:t>
            </a:r>
            <a:r>
              <a:rPr lang="en-US" altLang="ko-KR"/>
              <a:t>: </a:t>
            </a:r>
            <a:r>
              <a:rPr lang="ko-KR" altLang="en-US"/>
              <a:t>오른쪽 식의 결과를 왼쪽 변수에 대입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marL="0" lvl="0" indent="0">
              <a:buNone/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대입연산자 종류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62631" y="6638475"/>
            <a:ext cx="691200" cy="219525"/>
          </a:xfrm>
        </p:spPr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대입 연산자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766279" y="2006593"/>
            <a:ext cx="5526360" cy="7251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79999" latinLnBrk="0">
              <a:defRPr/>
            </a:pPr>
            <a:r>
              <a:rPr lang="en-US" altLang="ko-KR" sz="1400"/>
              <a:t>let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 a=1, b=3;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a = b; 		// a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에 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b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의 값이 대입되어 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a=3, b=3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이 된다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a += b; 		// a = a + b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의 연산이 이루어져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, a=6, b=3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이 된다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6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279" y="3894676"/>
            <a:ext cx="8241442" cy="2524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예제 </a:t>
            </a:r>
            <a:r>
              <a:rPr lang="en-US" altLang="ko-KR"/>
              <a:t>6–9 </a:t>
            </a:r>
            <a:r>
              <a:rPr lang="ko-KR" altLang="en-US"/>
              <a:t>대입 연산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78024" y="1631323"/>
            <a:ext cx="2528522" cy="2700248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6" name="직사각형 3"/>
          <p:cNvSpPr/>
          <p:nvPr/>
        </p:nvSpPr>
        <p:spPr>
          <a:xfrm>
            <a:off x="1907512" y="1631322"/>
            <a:ext cx="4824536" cy="44818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200"/>
              <a:t>&lt;!DOCTYPE 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&lt;meta charset="utf-8"&gt;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&lt;title&gt;</a:t>
            </a:r>
            <a:r>
              <a:rPr lang="ko-KR" altLang="en-US" sz="1200"/>
              <a:t>대입 연산</a:t>
            </a:r>
            <a:r>
              <a:rPr lang="en-US" altLang="ko-KR" sz="1200"/>
              <a:t>&lt;/title&gt;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&lt;h3&gt;</a:t>
            </a:r>
            <a:r>
              <a:rPr lang="ko-KR" altLang="en-US" sz="1200"/>
              <a:t>대입 연산</a:t>
            </a:r>
            <a:r>
              <a:rPr lang="en-US" altLang="ko-KR" sz="1200"/>
              <a:t>&lt;/h3&gt;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&lt;hr&gt;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&lt;script&gt;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 b="1"/>
              <a:t>	let x=3, y=3, z=3;</a:t>
            </a:r>
            <a:endParaRPr lang="en-US" altLang="ko-KR" sz="1200" b="1"/>
          </a:p>
          <a:p>
            <a:pPr defTabSz="179999">
              <a:defRPr/>
            </a:pPr>
            <a:r>
              <a:rPr lang="es-ES" altLang="ko-KR" sz="1200"/>
              <a:t>	document.write("x=" + x + ", y=" + y);</a:t>
            </a:r>
            <a:endParaRPr lang="es-ES" altLang="ko-KR" sz="1200"/>
          </a:p>
          <a:p>
            <a:pPr defTabSz="179999">
              <a:defRPr/>
            </a:pPr>
            <a:r>
              <a:rPr lang="en-US" altLang="ko-KR" sz="1200"/>
              <a:t>	</a:t>
            </a:r>
            <a:r>
              <a:rPr lang="pl-PL" altLang="ko-KR" sz="1200"/>
              <a:t>document.write(", z=" + z + "&lt;br&gt;&lt;br&gt;");</a:t>
            </a:r>
            <a:endParaRPr lang="pl-PL" altLang="ko-KR" sz="1200"/>
          </a:p>
          <a:p>
            <a:pPr defTabSz="179999">
              <a:defRPr/>
            </a:pPr>
            <a:endParaRPr lang="ko-KR" altLang="en-US" sz="1200"/>
          </a:p>
          <a:p>
            <a:pPr defTabSz="179999">
              <a:defRPr/>
            </a:pPr>
            <a:r>
              <a:rPr lang="en-US" altLang="ko-KR" sz="1200"/>
              <a:t>	</a:t>
            </a:r>
            <a:r>
              <a:rPr lang="en-US" altLang="ko-KR" sz="1200" b="1"/>
              <a:t>x += 3; </a:t>
            </a:r>
            <a:r>
              <a:rPr lang="en-US" altLang="ko-KR" sz="1200"/>
              <a:t>// x=x+3 -&gt; x=6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</a:t>
            </a:r>
            <a:r>
              <a:rPr lang="en-US" altLang="ko-KR" sz="1200" b="1"/>
              <a:t>y *= 3; </a:t>
            </a:r>
            <a:r>
              <a:rPr lang="en-US" altLang="ko-KR" sz="1200"/>
              <a:t>// y=y*3 -&gt; y=9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</a:t>
            </a:r>
            <a:r>
              <a:rPr lang="en-US" altLang="ko-KR" sz="1200" b="1"/>
              <a:t>z %= 2; </a:t>
            </a:r>
            <a:r>
              <a:rPr lang="en-US" altLang="ko-KR" sz="1200"/>
              <a:t>// z=z%2 -&gt; z=1</a:t>
            </a:r>
            <a:endParaRPr lang="en-US" altLang="ko-KR" sz="1200"/>
          </a:p>
          <a:p>
            <a:pPr defTabSz="179999">
              <a:defRPr/>
            </a:pPr>
            <a:endParaRPr lang="ko-KR" altLang="en-US" sz="1200"/>
          </a:p>
          <a:p>
            <a:pPr defTabSz="179999">
              <a:defRPr/>
            </a:pPr>
            <a:r>
              <a:rPr lang="en-US" altLang="ko-KR" sz="1200"/>
              <a:t>	document.write("x += 3; </a:t>
            </a:r>
            <a:r>
              <a:rPr lang="ko-KR" altLang="en-US" sz="1200"/>
              <a:t>실행 후</a:t>
            </a:r>
            <a:r>
              <a:rPr lang="en-US" altLang="ko-KR" sz="1200"/>
              <a:t>, x=" + x + "&lt;br&gt;");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document.write("y *= 3; </a:t>
            </a:r>
            <a:r>
              <a:rPr lang="ko-KR" altLang="en-US" sz="1200"/>
              <a:t>실행 후</a:t>
            </a:r>
            <a:r>
              <a:rPr lang="en-US" altLang="ko-KR" sz="1200"/>
              <a:t>, y=" + y + "&lt;br&gt;");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document.write("z %= 2; </a:t>
            </a:r>
            <a:r>
              <a:rPr lang="ko-KR" altLang="en-US" sz="1200"/>
              <a:t>실행 후</a:t>
            </a:r>
            <a:r>
              <a:rPr lang="en-US" altLang="ko-KR" sz="1200"/>
              <a:t>, z=" + z);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&lt;/script&gt;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&lt;/html&gt;</a:t>
            </a:r>
            <a:endParaRPr lang="ko-KR" altLang="en-US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비교 연산 </a:t>
            </a:r>
            <a:r>
              <a:rPr lang="en-US" altLang="ko-KR"/>
              <a:t>: </a:t>
            </a:r>
            <a:r>
              <a:rPr lang="ko-KR" altLang="en-US"/>
              <a:t>두 값 비교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true</a:t>
            </a:r>
            <a:r>
              <a:rPr lang="ko-KR" altLang="en-US"/>
              <a:t>나 </a:t>
            </a:r>
            <a:r>
              <a:rPr lang="en-US" altLang="ko-KR"/>
              <a:t>false</a:t>
            </a:r>
            <a:r>
              <a:rPr lang="ko-KR" altLang="en-US"/>
              <a:t>의 결과를 내는 연산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marL="0" lvl="0" indent="0">
              <a:buNone/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비교 연산자 종류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비교 연산자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831066" y="2114443"/>
            <a:ext cx="6192688" cy="5125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let age = 25;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 result = (age &gt; 20); 		// age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가 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20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보다 크므로 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result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는 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true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6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84082" y="3944570"/>
            <a:ext cx="7823835" cy="1377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예제 </a:t>
            </a:r>
            <a:r>
              <a:rPr lang="en-US" altLang="ko-KR"/>
              <a:t>6-10 </a:t>
            </a:r>
            <a:r>
              <a:rPr lang="ko-KR" altLang="en-US"/>
              <a:t>비교 연산</a:t>
            </a:r>
            <a:endParaRPr lang="ko-KR" altLang="en-US"/>
          </a:p>
        </p:txBody>
      </p:sp>
      <p:pic>
        <p:nvPicPr>
          <p:cNvPr id="5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50407" y="1757183"/>
            <a:ext cx="2478700" cy="3343633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6" name="직사각형 3"/>
          <p:cNvSpPr/>
          <p:nvPr/>
        </p:nvSpPr>
        <p:spPr>
          <a:xfrm>
            <a:off x="2125799" y="1757183"/>
            <a:ext cx="4334953" cy="39368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200"/>
              <a:t>&lt;!DOCTYPE 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&lt;meta charset="utf-8"&gt;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&lt;title&gt;</a:t>
            </a:r>
            <a:r>
              <a:rPr lang="ko-KR" altLang="en-US" sz="1200"/>
              <a:t>비교 연산</a:t>
            </a:r>
            <a:r>
              <a:rPr lang="en-US" altLang="ko-KR" sz="1200"/>
              <a:t>&lt;/title&gt;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&lt;h3&gt;</a:t>
            </a:r>
            <a:r>
              <a:rPr lang="ko-KR" altLang="en-US" sz="1200"/>
              <a:t>비교 연산</a:t>
            </a:r>
            <a:r>
              <a:rPr lang="en-US" altLang="ko-KR" sz="1200"/>
              <a:t>&lt;/h3&gt;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&lt;hr&gt;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&lt;script&gt;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</a:t>
            </a: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200"/>
              <a:t> x=13, y=7;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document.write("x=" + x + ", y=" + y + "&lt;br&gt;&lt;br&gt;");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document.write("x == y : "</a:t>
            </a:r>
            <a:r>
              <a:rPr lang="ko-KR" altLang="en-US" sz="1200"/>
              <a:t> </a:t>
            </a:r>
            <a:r>
              <a:rPr lang="en-US" altLang="ko-KR" sz="1200"/>
              <a:t>+ </a:t>
            </a:r>
            <a:r>
              <a:rPr lang="en-US" altLang="ko-KR" sz="1200" b="1"/>
              <a:t>(x == y) </a:t>
            </a:r>
            <a:r>
              <a:rPr lang="en-US" altLang="ko-KR" sz="1200"/>
              <a:t>+ "&lt;br&gt;");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document.write("x != y : "</a:t>
            </a:r>
            <a:r>
              <a:rPr lang="ko-KR" altLang="en-US" sz="1200"/>
              <a:t> </a:t>
            </a:r>
            <a:r>
              <a:rPr lang="en-US" altLang="ko-KR" sz="1200"/>
              <a:t>+ </a:t>
            </a:r>
            <a:r>
              <a:rPr lang="en-US" altLang="ko-KR" sz="1200" b="1"/>
              <a:t>(x != y) </a:t>
            </a:r>
            <a:r>
              <a:rPr lang="en-US" altLang="ko-KR" sz="1200"/>
              <a:t>+ "&lt;br&gt;");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document.write("x &gt;= y : "</a:t>
            </a:r>
            <a:r>
              <a:rPr lang="ko-KR" altLang="en-US" sz="1200"/>
              <a:t> </a:t>
            </a:r>
            <a:r>
              <a:rPr lang="en-US" altLang="ko-KR" sz="1200"/>
              <a:t>+ </a:t>
            </a:r>
            <a:r>
              <a:rPr lang="en-US" altLang="ko-KR" sz="1200" b="1"/>
              <a:t>(x &gt;= y) </a:t>
            </a:r>
            <a:r>
              <a:rPr lang="en-US" altLang="ko-KR" sz="1200"/>
              <a:t>+ "&lt;br&gt;");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document.write("x &gt; y : "</a:t>
            </a:r>
            <a:r>
              <a:rPr lang="ko-KR" altLang="en-US" sz="1200"/>
              <a:t> </a:t>
            </a:r>
            <a:r>
              <a:rPr lang="en-US" altLang="ko-KR" sz="1200" b="1"/>
              <a:t>+ (x &gt; y) </a:t>
            </a:r>
            <a:r>
              <a:rPr lang="en-US" altLang="ko-KR" sz="1200"/>
              <a:t>+ "&lt;br&gt;");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document.write("x &lt;= y : "</a:t>
            </a:r>
            <a:r>
              <a:rPr lang="ko-KR" altLang="en-US" sz="1200"/>
              <a:t> </a:t>
            </a:r>
            <a:r>
              <a:rPr lang="en-US" altLang="ko-KR" sz="1200"/>
              <a:t>+</a:t>
            </a:r>
            <a:r>
              <a:rPr lang="en-US" altLang="ko-KR" sz="1200" b="1"/>
              <a:t> (x &lt;= y) </a:t>
            </a:r>
            <a:r>
              <a:rPr lang="en-US" altLang="ko-KR" sz="1200"/>
              <a:t>+ "&lt;br&gt;");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document.write("x &lt; y : "</a:t>
            </a:r>
            <a:r>
              <a:rPr lang="ko-KR" altLang="en-US" sz="1200"/>
              <a:t> </a:t>
            </a:r>
            <a:r>
              <a:rPr lang="en-US" altLang="ko-KR" sz="1200"/>
              <a:t>+ </a:t>
            </a:r>
            <a:r>
              <a:rPr lang="en-US" altLang="ko-KR" sz="1200" b="1"/>
              <a:t>(x &lt; y) </a:t>
            </a:r>
            <a:r>
              <a:rPr lang="en-US" altLang="ko-KR" sz="1200"/>
              <a:t>+ "&lt;br&gt;");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&lt;/script&gt;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&lt;/html&gt;</a:t>
            </a:r>
            <a:endParaRPr lang="ko-KR" altLang="en-US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논리 연산 </a:t>
            </a:r>
            <a:r>
              <a:rPr lang="en-US" altLang="ko-KR"/>
              <a:t>: AND, OR, NOT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논리 연산 종류</a:t>
            </a: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논리 연산자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78137" y="2114444"/>
            <a:ext cx="5256584" cy="7221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 score = 90;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 age = 20;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 res = ((score &gt; 80) </a:t>
            </a:r>
            <a:r>
              <a:rPr lang="en-US" altLang="ko-KR" sz="1400" b="1" kern="0">
                <a:solidFill>
                  <a:srgbClr val="000000"/>
                </a:solidFill>
                <a:latin typeface="+mj-ea"/>
                <a:ea typeface="+mj-ea"/>
              </a:rPr>
              <a:t>&amp;&amp;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 (age &lt; 25)); 	// res=true</a:t>
            </a:r>
            <a:endParaRPr lang="en-US" altLang="ko-KR" sz="1400" kern="0" spc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6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74081" y="4372245"/>
            <a:ext cx="7843838" cy="1405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예제 </a:t>
            </a:r>
            <a:r>
              <a:rPr lang="en-US" altLang="ko-KR"/>
              <a:t>6–11 </a:t>
            </a:r>
            <a:r>
              <a:rPr lang="ko-KR" altLang="en-US"/>
              <a:t>논리 연산</a:t>
            </a:r>
            <a:endParaRPr lang="ko-KR" altLang="en-US"/>
          </a:p>
        </p:txBody>
      </p:sp>
      <p:pic>
        <p:nvPicPr>
          <p:cNvPr id="5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03541" y="1723580"/>
            <a:ext cx="2528522" cy="341084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6" name="직사각형 3"/>
          <p:cNvSpPr/>
          <p:nvPr/>
        </p:nvSpPr>
        <p:spPr>
          <a:xfrm>
            <a:off x="1558925" y="1717150"/>
            <a:ext cx="5184576" cy="39387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200"/>
              <a:t>&lt;!DOCTYPE 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&lt;meta charset="utf-8"&gt;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&lt;title&gt;</a:t>
            </a:r>
            <a:r>
              <a:rPr lang="ko-KR" altLang="en-US" sz="1200"/>
              <a:t>논리 연산</a:t>
            </a:r>
            <a:r>
              <a:rPr lang="en-US" altLang="ko-KR" sz="1200"/>
              <a:t>&lt;/title&gt;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&lt;h3&gt;</a:t>
            </a:r>
            <a:r>
              <a:rPr lang="ko-KR" altLang="en-US" sz="1200"/>
              <a:t>논리 연산</a:t>
            </a:r>
            <a:r>
              <a:rPr lang="en-US" altLang="ko-KR" sz="1200"/>
              <a:t>&lt;/h3&gt;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&lt;hr&gt;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&lt;script&gt;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 b="1"/>
              <a:t>	</a:t>
            </a:r>
            <a:r>
              <a:rPr lang="en-US" altLang="ko-KR" sz="1200" b="1" kern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200" b="1"/>
              <a:t> x=true, y=false;</a:t>
            </a:r>
            <a:endParaRPr lang="en-US" altLang="ko-KR" sz="1200" b="1"/>
          </a:p>
          <a:p>
            <a:pPr defTabSz="179999">
              <a:defRPr/>
            </a:pPr>
            <a:r>
              <a:rPr lang="es-ES" altLang="ko-KR" sz="1200"/>
              <a:t>	document.write("x=" + x + ", y=" + y + "&lt;br&gt;&lt;br&gt;");</a:t>
            </a:r>
            <a:endParaRPr lang="es-ES" altLang="ko-KR" sz="1200"/>
          </a:p>
          <a:p>
            <a:pPr defTabSz="179999">
              <a:defRPr/>
            </a:pPr>
            <a:r>
              <a:rPr lang="es-ES" altLang="ko-KR" sz="1200"/>
              <a:t>	document.write("x &amp;&amp; y : "+ (</a:t>
            </a:r>
            <a:r>
              <a:rPr lang="es-ES" altLang="ko-KR" sz="1200" b="1"/>
              <a:t>x&amp;&amp;y</a:t>
            </a:r>
            <a:r>
              <a:rPr lang="es-ES" altLang="ko-KR" sz="1200"/>
              <a:t>) +"&lt;br&gt;");</a:t>
            </a:r>
            <a:endParaRPr lang="es-ES" altLang="ko-KR" sz="1200"/>
          </a:p>
          <a:p>
            <a:pPr defTabSz="179999">
              <a:defRPr/>
            </a:pPr>
            <a:r>
              <a:rPr lang="es-ES" altLang="ko-KR" sz="1200"/>
              <a:t>	document.write("x || y : "+ (</a:t>
            </a:r>
            <a:r>
              <a:rPr lang="es-ES" altLang="ko-KR" sz="1200" b="1"/>
              <a:t>x||y</a:t>
            </a:r>
            <a:r>
              <a:rPr lang="es-ES" altLang="ko-KR" sz="1200"/>
              <a:t>) +"&lt;br&gt;");</a:t>
            </a:r>
            <a:endParaRPr lang="es-ES" altLang="ko-KR" sz="1200"/>
          </a:p>
          <a:p>
            <a:pPr defTabSz="179999">
              <a:defRPr/>
            </a:pPr>
            <a:r>
              <a:rPr lang="en-US" altLang="ko-KR" sz="1200"/>
              <a:t>	document.write("!x : " + (</a:t>
            </a:r>
            <a:r>
              <a:rPr lang="en-US" altLang="ko-KR" sz="1200" b="1"/>
              <a:t>!x</a:t>
            </a:r>
            <a:r>
              <a:rPr lang="en-US" altLang="ko-KR" sz="1200"/>
              <a:t>) +"&lt;br&gt;");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document.write("&lt;hr&gt;");</a:t>
            </a:r>
            <a:endParaRPr lang="en-US" altLang="ko-KR" sz="1200"/>
          </a:p>
          <a:p>
            <a:pPr defTabSz="179999">
              <a:defRPr/>
            </a:pPr>
            <a:r>
              <a:rPr lang="it-IT" altLang="ko-KR" sz="1200"/>
              <a:t>	document.write("(3&gt;2) &amp;&amp; (3&lt;4) : " + (</a:t>
            </a:r>
            <a:r>
              <a:rPr lang="it-IT" altLang="ko-KR" sz="1200" b="1"/>
              <a:t>(3&gt;2)&amp;&amp;(3&lt;4)</a:t>
            </a:r>
            <a:r>
              <a:rPr lang="it-IT" altLang="ko-KR" sz="1200"/>
              <a:t>) + "&lt;br&gt;");</a:t>
            </a:r>
            <a:endParaRPr lang="it-IT" altLang="ko-KR" sz="1200"/>
          </a:p>
          <a:p>
            <a:pPr defTabSz="179999">
              <a:defRPr/>
            </a:pPr>
            <a:r>
              <a:rPr lang="it-IT" altLang="ko-KR" sz="1200"/>
              <a:t>	document.write("(3==-2) || (-1&lt;0) : " + (</a:t>
            </a:r>
            <a:r>
              <a:rPr lang="it-IT" altLang="ko-KR" sz="1200" b="1"/>
              <a:t>(3==2)||(-1&lt;0)</a:t>
            </a:r>
            <a:r>
              <a:rPr lang="it-IT" altLang="ko-KR" sz="1200"/>
              <a:t>));</a:t>
            </a:r>
            <a:endParaRPr lang="it-IT" altLang="ko-KR" sz="1200"/>
          </a:p>
          <a:p>
            <a:pPr defTabSz="179999">
              <a:defRPr/>
            </a:pPr>
            <a:r>
              <a:rPr lang="en-US" altLang="ko-KR" sz="1200"/>
              <a:t>&lt;/script&gt;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&lt;/html&gt;</a:t>
            </a:r>
            <a:endParaRPr lang="ko-KR" altLang="en-US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조건 연산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condition ? expT : expF</a:t>
            </a:r>
            <a:endParaRPr lang="en-US" altLang="ko-KR"/>
          </a:p>
          <a:p>
            <a:pPr lvl="2">
              <a:defRPr/>
            </a:pPr>
            <a:r>
              <a:rPr lang="en-US" altLang="ko-KR"/>
              <a:t>condition</a:t>
            </a:r>
            <a:r>
              <a:rPr lang="ko-KR" altLang="en-US"/>
              <a:t>이 </a:t>
            </a:r>
            <a:r>
              <a:rPr lang="en-US" altLang="ko-KR"/>
              <a:t>true</a:t>
            </a:r>
            <a:r>
              <a:rPr lang="ko-KR" altLang="en-US"/>
              <a:t>이면 전체 결과는 </a:t>
            </a:r>
            <a:r>
              <a:rPr lang="en-US" altLang="ko-KR"/>
              <a:t>expT</a:t>
            </a:r>
            <a:r>
              <a:rPr lang="ko-KR" altLang="en-US"/>
              <a:t>의 계산 값</a:t>
            </a:r>
            <a:endParaRPr lang="ko-KR" altLang="en-US"/>
          </a:p>
          <a:p>
            <a:pPr lvl="2">
              <a:defRPr/>
            </a:pPr>
            <a:r>
              <a:rPr lang="en-US" altLang="ko-KR"/>
              <a:t>false</a:t>
            </a:r>
            <a:r>
              <a:rPr lang="ko-KR" altLang="en-US"/>
              <a:t>이면 </a:t>
            </a:r>
            <a:r>
              <a:rPr lang="en-US" altLang="ko-KR"/>
              <a:t>expF</a:t>
            </a:r>
            <a:r>
              <a:rPr lang="ko-KR" altLang="en-US"/>
              <a:t>의 계산 값</a:t>
            </a:r>
            <a:endParaRPr lang="ko-KR" altLang="en-US"/>
          </a:p>
          <a:p>
            <a:pPr lvl="1"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조건 연산자</a:t>
            </a:r>
            <a:endParaRPr lang="ko-KR" altLang="en-US"/>
          </a:p>
        </p:txBody>
      </p:sp>
      <p:sp>
        <p:nvSpPr>
          <p:cNvPr id="5" name="직사각형 5"/>
          <p:cNvSpPr/>
          <p:nvPr/>
        </p:nvSpPr>
        <p:spPr>
          <a:xfrm>
            <a:off x="1717659" y="3613245"/>
            <a:ext cx="6192688" cy="5187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 x=5, y=3;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 big = (x&gt;y) ? x : y; // (x&gt;y)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가 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true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이므로 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x 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값 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5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가 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big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에 대입된다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spc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ko-KR" altLang="en-US"/>
              <a:t>사용자의 입력 및 계산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마우스와 키보드 입력은 오직 자바스크립트로만 가능 </a:t>
            </a:r>
            <a:r>
              <a:rPr lang="en-US" altLang="ko-KR"/>
              <a:t>/</a:t>
            </a:r>
            <a:r>
              <a:rPr lang="ko-KR" altLang="en-US"/>
              <a:t> 계산 기능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웹 페이지 내용 및 모양의 동적 제어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HTML </a:t>
            </a:r>
            <a:r>
              <a:rPr lang="ko-KR" altLang="en-US"/>
              <a:t>태그의 속성</a:t>
            </a:r>
            <a:r>
              <a:rPr lang="en-US" altLang="ko-KR"/>
              <a:t>, </a:t>
            </a:r>
            <a:r>
              <a:rPr lang="ko-KR" altLang="en-US"/>
              <a:t>콘텐츠</a:t>
            </a:r>
            <a:r>
              <a:rPr lang="en-US" altLang="ko-KR"/>
              <a:t>, CSS </a:t>
            </a:r>
            <a:r>
              <a:rPr lang="ko-KR" altLang="en-US"/>
              <a:t>프로퍼티 값 동적 변경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브라우저 제어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브라우저 윈도우 크기와 모양 제어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새 윈도우 열기</a:t>
            </a:r>
            <a:r>
              <a:rPr lang="en-US" altLang="ko-KR"/>
              <a:t>/</a:t>
            </a:r>
            <a:r>
              <a:rPr lang="ko-KR" altLang="en-US"/>
              <a:t>닫기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다른 웹 사이트 접속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히스토리 제어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웹 서버와의 통신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웹 애플리케이션 작성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캔버스 그래픽</a:t>
            </a:r>
            <a:r>
              <a:rPr lang="en-US" altLang="ko-KR"/>
              <a:t>, </a:t>
            </a:r>
            <a:r>
              <a:rPr lang="ko-KR" altLang="en-US"/>
              <a:t>로컬</a:t>
            </a:r>
            <a:r>
              <a:rPr lang="en-US" altLang="ko-KR"/>
              <a:t>/</a:t>
            </a:r>
            <a:r>
              <a:rPr lang="ko-KR" altLang="en-US"/>
              <a:t>세션 스토리지 저장</a:t>
            </a:r>
            <a:r>
              <a:rPr lang="en-US" altLang="ko-KR"/>
              <a:t>, </a:t>
            </a:r>
            <a:r>
              <a:rPr lang="ko-KR" altLang="en-US"/>
              <a:t>위치정보서비스 등</a:t>
            </a: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웹 페이지에서 자바스크립트의 역할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40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예제 </a:t>
            </a:r>
            <a:r>
              <a:rPr lang="en-US" altLang="ko-KR"/>
              <a:t>6–12 </a:t>
            </a:r>
            <a:r>
              <a:rPr lang="ko-KR" altLang="en-US"/>
              <a:t>조건 연산</a:t>
            </a:r>
            <a:endParaRPr lang="ko-KR" altLang="en-US"/>
          </a:p>
        </p:txBody>
      </p:sp>
      <p:pic>
        <p:nvPicPr>
          <p:cNvPr id="5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26557" y="1754404"/>
            <a:ext cx="2685442" cy="242130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6" name="직사각형 3"/>
          <p:cNvSpPr/>
          <p:nvPr/>
        </p:nvSpPr>
        <p:spPr>
          <a:xfrm>
            <a:off x="1719104" y="1754404"/>
            <a:ext cx="4896544" cy="30157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200"/>
              <a:t>&lt;!DOCTYPE 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&lt;meta charset="utf-8"&gt;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&lt;title&gt;</a:t>
            </a:r>
            <a:r>
              <a:rPr lang="ko-KR" altLang="en-US" sz="1200"/>
              <a:t>조건 연산</a:t>
            </a:r>
            <a:r>
              <a:rPr lang="en-US" altLang="ko-KR" sz="1200"/>
              <a:t>&lt;/title&gt;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&lt;h3&gt;</a:t>
            </a:r>
            <a:r>
              <a:rPr lang="ko-KR" altLang="en-US" sz="1200"/>
              <a:t>조건 연산</a:t>
            </a:r>
            <a:r>
              <a:rPr lang="en-US" altLang="ko-KR" sz="1200"/>
              <a:t>&lt;/h3&gt;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&lt;hr&gt;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&lt;script&gt;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</a:t>
            </a: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200"/>
              <a:t> a=3, b=5;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document.write("a=" + a + ", b=" + b + "&lt;br&gt;&lt;br&gt;");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document.write("</a:t>
            </a:r>
            <a:r>
              <a:rPr lang="ko-KR" altLang="en-US" sz="1200"/>
              <a:t>두수의 차이 </a:t>
            </a:r>
            <a:r>
              <a:rPr lang="en-US" altLang="ko-KR" sz="1200"/>
              <a:t>:</a:t>
            </a:r>
            <a:r>
              <a:rPr lang="ko-KR" altLang="en-US" sz="1200"/>
              <a:t> </a:t>
            </a:r>
            <a:r>
              <a:rPr lang="en-US" altLang="ko-KR" sz="1200"/>
              <a:t>"</a:t>
            </a:r>
            <a:r>
              <a:rPr lang="ko-KR" altLang="en-US" sz="1200"/>
              <a:t> </a:t>
            </a:r>
            <a:r>
              <a:rPr lang="en-US" altLang="ko-KR" sz="1200"/>
              <a:t>+ (</a:t>
            </a:r>
            <a:r>
              <a:rPr lang="en-US" altLang="ko-KR" sz="1200" b="1"/>
              <a:t>(a&gt;b)?(a-b):(b-a)</a:t>
            </a:r>
            <a:r>
              <a:rPr lang="en-US" altLang="ko-KR" sz="1200"/>
              <a:t>));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&lt;/script&gt;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&lt;/html&gt;</a:t>
            </a:r>
            <a:endParaRPr lang="ko-KR" altLang="en-US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비트 개념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marL="0" lvl="0" indent="0">
              <a:buNone/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비트 연산 종류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비트들끼리의 비트 논리 연산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비트 시프트 연산</a:t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41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비트 연산</a:t>
            </a:r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 rot="0">
            <a:off x="3899756" y="1557170"/>
            <a:ext cx="4392488" cy="1080120"/>
            <a:chOff x="4067944" y="1836410"/>
            <a:chExt cx="4392488" cy="1080120"/>
          </a:xfrm>
        </p:grpSpPr>
        <p:sp>
          <p:nvSpPr>
            <p:cNvPr id="6" name="직사각형 5"/>
            <p:cNvSpPr/>
            <p:nvPr/>
          </p:nvSpPr>
          <p:spPr>
            <a:xfrm>
              <a:off x="4067944" y="1836410"/>
              <a:ext cx="4392488" cy="10801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 rot="0">
              <a:off x="4119766" y="1926855"/>
              <a:ext cx="4332533" cy="984668"/>
              <a:chOff x="2123728" y="1493627"/>
              <a:chExt cx="4332533" cy="984668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123728" y="1782720"/>
                <a:ext cx="8749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/>
                  <a:t>x = 10; </a:t>
                </a:r>
                <a:endParaRPr lang="ko-KR" altLang="en-US"/>
              </a:p>
            </p:txBody>
          </p:sp>
          <p:grpSp>
            <p:nvGrpSpPr>
              <p:cNvPr id="9" name="그룹 8"/>
              <p:cNvGrpSpPr/>
              <p:nvPr/>
            </p:nvGrpSpPr>
            <p:grpSpPr>
              <a:xfrm rot="0">
                <a:off x="3923928" y="1782720"/>
                <a:ext cx="1789383" cy="385486"/>
                <a:chOff x="3923928" y="2082303"/>
                <a:chExt cx="1789383" cy="385486"/>
              </a:xfrm>
            </p:grpSpPr>
            <p:sp>
              <p:nvSpPr>
                <p:cNvPr id="10" name="직사각형 14"/>
                <p:cNvSpPr/>
                <p:nvPr/>
              </p:nvSpPr>
              <p:spPr>
                <a:xfrm>
                  <a:off x="4215996" y="2104004"/>
                  <a:ext cx="1497315" cy="363785"/>
                </a:xfrm>
                <a:prstGeom prst="rect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/>
                    <a:t>0 0 0 0 1 0 1 0</a:t>
                  </a:r>
                  <a:endParaRPr lang="ko-KR" altLang="en-US"/>
                </a:p>
              </p:txBody>
            </p:sp>
            <p:sp>
              <p:nvSpPr>
                <p:cNvPr id="11" name="직사각형 15"/>
                <p:cNvSpPr/>
                <p:nvPr/>
              </p:nvSpPr>
              <p:spPr>
                <a:xfrm>
                  <a:off x="3923928" y="2082303"/>
                  <a:ext cx="2920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/>
                    <a:t>x</a:t>
                  </a:r>
                  <a:endParaRPr lang="ko-KR" altLang="en-US"/>
                </a:p>
              </p:txBody>
            </p:sp>
          </p:grpSp>
          <p:sp>
            <p:nvSpPr>
              <p:cNvPr id="12" name="TextBox 9"/>
              <p:cNvSpPr txBox="1"/>
              <p:nvPr/>
            </p:nvSpPr>
            <p:spPr>
              <a:xfrm>
                <a:off x="6012445" y="2232075"/>
                <a:ext cx="443816" cy="24622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1000"/>
                  <a:t>비트</a:t>
                </a:r>
                <a:endParaRPr lang="ko-KR" altLang="en-US" sz="1000"/>
              </a:p>
            </p:txBody>
          </p:sp>
          <p:sp>
            <p:nvSpPr>
              <p:cNvPr id="13" name="오른쪽 대괄호 10"/>
              <p:cNvSpPr/>
              <p:nvPr/>
            </p:nvSpPr>
            <p:spPr>
              <a:xfrm rot="16200000">
                <a:off x="4980396" y="839351"/>
                <a:ext cx="216882" cy="1558614"/>
              </a:xfrm>
              <a:prstGeom prst="rightBracket">
                <a:avLst>
                  <a:gd name="adj" fmla="val 58185"/>
                </a:avLst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4" name="TextBox 11"/>
              <p:cNvSpPr txBox="1"/>
              <p:nvPr/>
            </p:nvSpPr>
            <p:spPr>
              <a:xfrm>
                <a:off x="4804143" y="1493627"/>
                <a:ext cx="572129" cy="23643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1000"/>
                  <a:t>바이트</a:t>
                </a:r>
                <a:endParaRPr lang="ko-KR" altLang="en-US" sz="1000"/>
              </a:p>
            </p:txBody>
          </p:sp>
          <p:sp>
            <p:nvSpPr>
              <p:cNvPr id="15" name="타원 12"/>
              <p:cNvSpPr/>
              <p:nvPr/>
            </p:nvSpPr>
            <p:spPr>
              <a:xfrm>
                <a:off x="5263863" y="1850207"/>
                <a:ext cx="269642" cy="284919"/>
              </a:xfrm>
              <a:prstGeom prst="ellipse">
                <a:avLst/>
              </a:prstGeom>
              <a:noFill/>
              <a:ln w="9525">
                <a:solidFill>
                  <a:srgbClr val="c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cxnSp>
            <p:nvCxnSpPr>
              <p:cNvPr id="16" name="꺾인 연결선 13"/>
              <p:cNvCxnSpPr>
                <a:stCxn id="12" idx="1"/>
                <a:endCxn id="15" idx="4"/>
              </p:cNvCxnSpPr>
              <p:nvPr/>
            </p:nvCxnSpPr>
            <p:spPr>
              <a:xfrm rot="10800000">
                <a:off x="5398685" y="2135127"/>
                <a:ext cx="613761" cy="220061"/>
              </a:xfrm>
              <a:prstGeom prst="bentConnector2">
                <a:avLst/>
              </a:prstGeom>
              <a:ln w="9525">
                <a:solidFill>
                  <a:srgbClr val="c00000"/>
                </a:solidFill>
                <a:headEnd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비트 논리 연산</a:t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42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비트 논리 연산</a:t>
            </a:r>
            <a:endParaRPr lang="ko-KR" altLang="en-US"/>
          </a:p>
        </p:txBody>
      </p:sp>
      <p:pic>
        <p:nvPicPr>
          <p:cNvPr id="5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68366" y="1966730"/>
            <a:ext cx="7855268" cy="1714500"/>
          </a:xfrm>
          <a:prstGeom prst="rect">
            <a:avLst/>
          </a:prstGeom>
        </p:spPr>
      </p:pic>
      <p:pic>
        <p:nvPicPr>
          <p:cNvPr id="6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26398" y="4016792"/>
            <a:ext cx="7934061" cy="2376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시프트 </a:t>
            </a:r>
            <a:r>
              <a:rPr lang="en-US" altLang="ko-KR"/>
              <a:t>: </a:t>
            </a:r>
            <a:r>
              <a:rPr lang="ko-KR" altLang="en-US"/>
              <a:t>저장 공간에서 비트들의 오른쪽</a:t>
            </a:r>
            <a:r>
              <a:rPr lang="en-US" altLang="ko-KR"/>
              <a:t>/</a:t>
            </a:r>
            <a:r>
              <a:rPr lang="ko-KR" altLang="en-US"/>
              <a:t>왼쪽 이동</a:t>
            </a:r>
            <a:endParaRPr lang="ko-KR" altLang="en-US"/>
          </a:p>
          <a:p>
            <a:pPr lvl="1"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43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비트 시프트 연산</a:t>
            </a:r>
            <a:endParaRPr lang="ko-KR" altLang="en-US"/>
          </a:p>
        </p:txBody>
      </p:sp>
      <p:pic>
        <p:nvPicPr>
          <p:cNvPr id="5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68365" y="4433328"/>
            <a:ext cx="7855268" cy="2065973"/>
          </a:xfrm>
          <a:prstGeom prst="rect">
            <a:avLst/>
          </a:prstGeom>
        </p:spPr>
      </p:pic>
      <p:pic>
        <p:nvPicPr>
          <p:cNvPr id="6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35568" y="1979634"/>
            <a:ext cx="6920865" cy="24774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44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예제 </a:t>
            </a:r>
            <a:r>
              <a:rPr lang="en-US" altLang="ko-KR"/>
              <a:t>6–13 </a:t>
            </a:r>
            <a:r>
              <a:rPr lang="ko-KR" altLang="en-US"/>
              <a:t>비트 연산</a:t>
            </a:r>
            <a:endParaRPr lang="ko-KR" altLang="en-US"/>
          </a:p>
        </p:txBody>
      </p:sp>
      <p:pic>
        <p:nvPicPr>
          <p:cNvPr id="5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90031" y="1661567"/>
            <a:ext cx="2933983" cy="3592016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6" name="직사각형 4"/>
          <p:cNvSpPr/>
          <p:nvPr/>
        </p:nvSpPr>
        <p:spPr>
          <a:xfrm>
            <a:off x="1858743" y="1146549"/>
            <a:ext cx="4753916" cy="54333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000"/>
              <a:t>&lt;!DOCTYPE html&gt;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&lt;html&gt;&lt;head&gt; &lt;meta charset="utf-8"&gt;&lt;title&gt;</a:t>
            </a:r>
            <a:r>
              <a:rPr lang="ko-KR" altLang="en-US" sz="1000"/>
              <a:t>비트 연산</a:t>
            </a:r>
            <a:r>
              <a:rPr lang="en-US" altLang="ko-KR" sz="1000"/>
              <a:t>&lt;/title&gt;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&lt;script&gt;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 b="1"/>
              <a:t>function digit8(v) { </a:t>
            </a:r>
            <a:r>
              <a:rPr lang="en-US" altLang="ko-KR" sz="1000"/>
              <a:t>// </a:t>
            </a:r>
            <a:r>
              <a:rPr lang="ko-KR" altLang="en-US" sz="1000"/>
              <a:t>숫자 </a:t>
            </a:r>
            <a:r>
              <a:rPr lang="en-US" altLang="ko-KR" sz="1000"/>
              <a:t>v</a:t>
            </a:r>
            <a:r>
              <a:rPr lang="ko-KR" altLang="en-US" sz="1000"/>
              <a:t>를 </a:t>
            </a:r>
            <a:r>
              <a:rPr lang="en-US" altLang="ko-KR" sz="1000"/>
              <a:t>8</a:t>
            </a:r>
            <a:r>
              <a:rPr lang="ko-KR" altLang="en-US" sz="1000"/>
              <a:t>비트 </a:t>
            </a:r>
            <a:r>
              <a:rPr lang="en-US" altLang="ko-KR" sz="1000"/>
              <a:t>2</a:t>
            </a:r>
            <a:r>
              <a:rPr lang="ko-KR" altLang="en-US" sz="1000"/>
              <a:t>진수로 변환</a:t>
            </a:r>
            <a:endParaRPr lang="ko-KR" altLang="en-US" sz="1000"/>
          </a:p>
          <a:p>
            <a:pPr defTabSz="179999">
              <a:defRPr/>
            </a:pPr>
            <a:r>
              <a:rPr lang="en-US" altLang="ko-KR" sz="1000"/>
              <a:t>	</a:t>
            </a:r>
            <a:r>
              <a:rPr lang="en-US" altLang="ko-KR" sz="1000" kern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000"/>
              <a:t> str="";</a:t>
            </a:r>
            <a:endParaRPr lang="en-US" altLang="ko-KR" sz="1000"/>
          </a:p>
          <a:p>
            <a:pPr defTabSz="179999">
              <a:defRPr/>
            </a:pPr>
            <a:r>
              <a:rPr lang="nn-NO" altLang="ko-KR" sz="1000"/>
              <a:t>	for(let i=0; i&lt;8; i++, v&lt;&lt;=1) {</a:t>
            </a:r>
            <a:endParaRPr lang="nn-NO" altLang="ko-KR" sz="1000"/>
          </a:p>
          <a:p>
            <a:pPr defTabSz="179999">
              <a:defRPr/>
            </a:pPr>
            <a:r>
              <a:rPr lang="en-US" altLang="ko-KR" sz="1000"/>
              <a:t>		if((</a:t>
            </a:r>
            <a:r>
              <a:rPr lang="en-US" altLang="ko-KR" sz="1000" b="1"/>
              <a:t>v &amp; 0x80</a:t>
            </a:r>
            <a:r>
              <a:rPr lang="en-US" altLang="ko-KR" sz="1000"/>
              <a:t>)) str += "1";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		else str += "0";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	}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	return str;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 b="1"/>
              <a:t>}</a:t>
            </a:r>
            <a:endParaRPr lang="en-US" altLang="ko-KR" sz="1000" b="1"/>
          </a:p>
          <a:p>
            <a:pPr defTabSz="179999">
              <a:defRPr/>
            </a:pPr>
            <a:r>
              <a:rPr lang="en-US" altLang="ko-KR" sz="1000"/>
              <a:t>&lt;/script&gt;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&lt;/head&gt;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&lt;body&gt;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&lt;h3&gt;</a:t>
            </a:r>
            <a:r>
              <a:rPr lang="ko-KR" altLang="en-US" sz="1000"/>
              <a:t>비트 논리 연산과 시프트 연산</a:t>
            </a:r>
            <a:r>
              <a:rPr lang="en-US" altLang="ko-KR" sz="1000"/>
              <a:t>&lt;/h3&gt;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&lt;hr&gt;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&lt;script&gt;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 b="1"/>
              <a:t>	</a:t>
            </a:r>
            <a:r>
              <a:rPr lang="en-US" altLang="ko-KR" sz="1000" b="1" kern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000" b="1"/>
              <a:t> x=10, y=3;</a:t>
            </a:r>
            <a:endParaRPr lang="en-US" altLang="ko-KR" sz="1000" b="1"/>
          </a:p>
          <a:p>
            <a:pPr defTabSz="179999">
              <a:defRPr/>
            </a:pPr>
            <a:r>
              <a:rPr lang="en-US" altLang="ko-KR" sz="1000"/>
              <a:t>	document.write("</a:t>
            </a:r>
            <a:r>
              <a:rPr lang="en-US" altLang="ko-KR" sz="1000" b="1"/>
              <a:t>&lt;pre&gt;</a:t>
            </a:r>
            <a:r>
              <a:rPr lang="en-US" altLang="ko-KR" sz="1000"/>
              <a:t>");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	document.write("x=" + x + ", y=" + y + "&lt;br&gt;"); 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	document.write("x : 				" + digit8(</a:t>
            </a:r>
            <a:r>
              <a:rPr lang="en-US" altLang="ko-KR" sz="1000" b="1"/>
              <a:t>x</a:t>
            </a:r>
            <a:r>
              <a:rPr lang="en-US" altLang="ko-KR" sz="1000"/>
              <a:t>) + "&lt;br&gt;"); 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	document.write("y : 				" + digit8(</a:t>
            </a:r>
            <a:r>
              <a:rPr lang="en-US" altLang="ko-KR" sz="1000" b="1"/>
              <a:t>y</a:t>
            </a:r>
            <a:r>
              <a:rPr lang="en-US" altLang="ko-KR" sz="1000"/>
              <a:t>) + "&lt;br&gt;"); 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	document.write("&lt;hr&gt;");</a:t>
            </a:r>
            <a:endParaRPr lang="en-US" altLang="ko-KR" sz="1000"/>
          </a:p>
          <a:p>
            <a:pPr defTabSz="179999">
              <a:defRPr/>
            </a:pPr>
            <a:r>
              <a:rPr lang="es-ES" altLang="ko-KR" sz="1000"/>
              <a:t>	document.write("x &amp; y  : 		" + digit8(</a:t>
            </a:r>
            <a:r>
              <a:rPr lang="es-ES" altLang="ko-KR" sz="1000" b="1"/>
              <a:t>x&amp;y</a:t>
            </a:r>
            <a:r>
              <a:rPr lang="es-ES" altLang="ko-KR" sz="1000"/>
              <a:t>) + "&lt;br&gt;");</a:t>
            </a:r>
            <a:endParaRPr lang="es-ES" altLang="ko-KR" sz="1000"/>
          </a:p>
          <a:p>
            <a:pPr defTabSz="179999">
              <a:defRPr/>
            </a:pPr>
            <a:r>
              <a:rPr lang="es-ES" altLang="ko-KR" sz="1000"/>
              <a:t>	document.write("x | y  : 		" + digit8(</a:t>
            </a:r>
            <a:r>
              <a:rPr lang="es-ES" altLang="ko-KR" sz="1000" b="1"/>
              <a:t>x|y</a:t>
            </a:r>
            <a:r>
              <a:rPr lang="es-ES" altLang="ko-KR" sz="1000"/>
              <a:t>) + "&lt;br&gt;");</a:t>
            </a:r>
            <a:endParaRPr lang="es-ES" altLang="ko-KR" sz="1000"/>
          </a:p>
          <a:p>
            <a:pPr defTabSz="179999">
              <a:defRPr/>
            </a:pPr>
            <a:r>
              <a:rPr lang="es-ES" altLang="ko-KR" sz="1000"/>
              <a:t>	document.write("x ^ y  : 		" + digit8(</a:t>
            </a:r>
            <a:r>
              <a:rPr lang="es-ES" altLang="ko-KR" sz="1000" b="1"/>
              <a:t>x^y</a:t>
            </a:r>
            <a:r>
              <a:rPr lang="es-ES" altLang="ko-KR" sz="1000"/>
              <a:t>) + "&lt;br&gt;");</a:t>
            </a:r>
            <a:endParaRPr lang="es-ES" altLang="ko-KR" sz="1000"/>
          </a:p>
          <a:p>
            <a:pPr defTabSz="179999">
              <a:defRPr/>
            </a:pPr>
            <a:r>
              <a:rPr lang="en-US" altLang="ko-KR" sz="1000"/>
              <a:t>	document.write("~x     : 		" + digit8(</a:t>
            </a:r>
            <a:r>
              <a:rPr lang="en-US" altLang="ko-KR" sz="1000" b="1"/>
              <a:t>~x</a:t>
            </a:r>
            <a:r>
              <a:rPr lang="en-US" altLang="ko-KR" sz="1000"/>
              <a:t>) + "&lt;br&gt;");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	document.write("&lt;hr&gt;");</a:t>
            </a:r>
            <a:endParaRPr lang="en-US" altLang="ko-KR" sz="1000"/>
          </a:p>
          <a:p>
            <a:pPr defTabSz="179999">
              <a:defRPr/>
            </a:pPr>
            <a:r>
              <a:rPr lang="fr-FR" altLang="ko-KR" sz="1000"/>
              <a:t>	document.write("x &lt;&lt; 1 : 		" + digit8(</a:t>
            </a:r>
            <a:r>
              <a:rPr lang="fr-FR" altLang="ko-KR" sz="1000" b="1"/>
              <a:t>x&lt;&lt;1</a:t>
            </a:r>
            <a:r>
              <a:rPr lang="fr-FR" altLang="ko-KR" sz="1000"/>
              <a:t>) + " (" + (x&lt;&lt;1) + ")&lt;br&gt;");</a:t>
            </a:r>
            <a:endParaRPr lang="fr-FR" altLang="ko-KR" sz="1000"/>
          </a:p>
          <a:p>
            <a:pPr defTabSz="179999">
              <a:defRPr/>
            </a:pPr>
            <a:r>
              <a:rPr lang="fr-FR" altLang="ko-KR" sz="1000"/>
              <a:t>	document.write("x &gt;&gt; 1 : 		" + digit8(</a:t>
            </a:r>
            <a:r>
              <a:rPr lang="fr-FR" altLang="ko-KR" sz="1000" b="1"/>
              <a:t>x&gt;&gt;1</a:t>
            </a:r>
            <a:r>
              <a:rPr lang="fr-FR" altLang="ko-KR" sz="1000"/>
              <a:t>) + " (" + (x&gt;&gt;1) + ")&lt;br&gt;");</a:t>
            </a:r>
            <a:endParaRPr lang="fr-FR" altLang="ko-KR" sz="1000"/>
          </a:p>
          <a:p>
            <a:pPr defTabSz="179999">
              <a:defRPr/>
            </a:pPr>
            <a:r>
              <a:rPr lang="en-US" altLang="ko-KR" sz="1000"/>
              <a:t>	document.write("x &gt;&gt;&gt; 1: 	" + digit8(</a:t>
            </a:r>
            <a:r>
              <a:rPr lang="en-US" altLang="ko-KR" sz="1000" b="1"/>
              <a:t>x&gt;&gt;&gt;1</a:t>
            </a:r>
            <a:r>
              <a:rPr lang="en-US" altLang="ko-KR" sz="1000"/>
              <a:t>) + " (" + (x&gt;&gt;&gt;1) + ")");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	document.write("</a:t>
            </a:r>
            <a:r>
              <a:rPr lang="en-US" altLang="ko-KR" sz="1000" b="1"/>
              <a:t>&lt;/pre&gt;</a:t>
            </a:r>
            <a:r>
              <a:rPr lang="en-US" altLang="ko-KR" sz="1000"/>
              <a:t>");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&lt;/script&gt;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&lt;/body&gt;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&lt;/html&gt;</a:t>
            </a:r>
            <a:endParaRPr lang="ko-KR" altLang="en-US" sz="1000"/>
          </a:p>
        </p:txBody>
      </p:sp>
      <p:sp>
        <p:nvSpPr>
          <p:cNvPr id="7" name="모서리가 둥근 사각형 설명선 8"/>
          <p:cNvSpPr/>
          <p:nvPr/>
        </p:nvSpPr>
        <p:spPr>
          <a:xfrm>
            <a:off x="8924076" y="4026868"/>
            <a:ext cx="777214" cy="430946"/>
          </a:xfrm>
          <a:prstGeom prst="wedgeRoundRectCallout">
            <a:avLst>
              <a:gd name="adj1" fmla="val -62483"/>
              <a:gd name="adj2" fmla="val 7762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/>
              <a:t>곱하기 </a:t>
            </a:r>
            <a:r>
              <a:rPr lang="en-US" altLang="ko-KR" sz="1000"/>
              <a:t>2</a:t>
            </a:r>
            <a:r>
              <a:rPr lang="ko-KR" altLang="en-US" sz="1000"/>
              <a:t> 효과</a:t>
            </a:r>
            <a:endParaRPr lang="ko-KR" altLang="en-US" sz="1000"/>
          </a:p>
        </p:txBody>
      </p:sp>
      <p:sp>
        <p:nvSpPr>
          <p:cNvPr id="8" name="모서리가 둥근 사각형 설명선 12"/>
          <p:cNvSpPr/>
          <p:nvPr/>
        </p:nvSpPr>
        <p:spPr>
          <a:xfrm>
            <a:off x="9054026" y="4600057"/>
            <a:ext cx="724538" cy="442674"/>
          </a:xfrm>
          <a:prstGeom prst="wedgeRoundRectCallout">
            <a:avLst>
              <a:gd name="adj1" fmla="val -86215"/>
              <a:gd name="adj2" fmla="val -233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/>
              <a:t>나누기 </a:t>
            </a:r>
            <a:r>
              <a:rPr lang="en-US" altLang="ko-KR" sz="1000"/>
              <a:t>2</a:t>
            </a:r>
            <a:endParaRPr lang="en-US" altLang="ko-KR" sz="1000"/>
          </a:p>
          <a:p>
            <a:pPr>
              <a:defRPr/>
            </a:pPr>
            <a:r>
              <a:rPr lang="ko-KR" altLang="en-US" sz="1000"/>
              <a:t>효과</a:t>
            </a:r>
            <a:endParaRPr lang="ko-KR" alt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/>
              <a:t>문자열 연결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+, +=</a:t>
            </a:r>
            <a:endParaRPr lang="en-US" altLang="ko-KR"/>
          </a:p>
          <a:p>
            <a:pPr marL="457200" lvl="1" indent="0">
              <a:buNone/>
              <a:defRPr/>
            </a:pPr>
            <a:endParaRPr lang="en-US" altLang="ko-KR"/>
          </a:p>
          <a:p>
            <a:pPr lvl="1">
              <a:defRPr/>
            </a:pPr>
            <a:r>
              <a:rPr lang="ko-KR" altLang="en-US"/>
              <a:t>순서에</a:t>
            </a:r>
            <a:r>
              <a:rPr lang="en-US" altLang="ko-KR"/>
              <a:t> </a:t>
            </a:r>
            <a:r>
              <a:rPr lang="ko-KR" altLang="en-US"/>
              <a:t>유의</a:t>
            </a: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문자열 비교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비교 연산자</a:t>
            </a:r>
            <a:r>
              <a:rPr lang="en-US" altLang="ko-KR"/>
              <a:t>(!=, ==, &gt; , &lt;, &lt;=, &gt;=)</a:t>
            </a:r>
            <a:r>
              <a:rPr lang="ko-KR" altLang="en-US"/>
              <a:t>는 문자열 비교에 사용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사전 순으로 비교 결과 리턴</a:t>
            </a: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45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문자열 연산자</a:t>
            </a:r>
            <a:endParaRPr lang="ko-KR" altLang="en-US"/>
          </a:p>
        </p:txBody>
      </p:sp>
      <p:sp>
        <p:nvSpPr>
          <p:cNvPr id="5" name="직사각형 7"/>
          <p:cNvSpPr/>
          <p:nvPr/>
        </p:nvSpPr>
        <p:spPr>
          <a:xfrm>
            <a:off x="4861046" y="1860558"/>
            <a:ext cx="6408712" cy="11569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 + </a:t>
            </a: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de</a:t>
            </a: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 	// </a:t>
            </a: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abcde</a:t>
            </a: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"</a:t>
            </a:r>
            <a:endParaRPr lang="en-US" altLang="ko-KR" sz="1400" kern="0">
              <a:solidFill>
                <a:srgbClr val="000000"/>
              </a:solidFill>
              <a:latin typeface="+mj-ea"/>
            </a:endParaRPr>
          </a:p>
          <a:p>
            <a:pPr marL="190500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 + 23	// </a:t>
            </a: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abc23</a:t>
            </a: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"</a:t>
            </a:r>
            <a:endParaRPr lang="en-US" altLang="ko-KR" sz="1400" kern="0">
              <a:solidFill>
                <a:srgbClr val="000000"/>
              </a:solidFill>
              <a:latin typeface="+mj-ea"/>
            </a:endParaRPr>
          </a:p>
          <a:p>
            <a:pPr marL="190500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23 + </a:t>
            </a: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 	// </a:t>
            </a: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23abc</a:t>
            </a: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"</a:t>
            </a:r>
            <a:endParaRPr lang="en-US" altLang="ko-KR" sz="1400" kern="0">
              <a:solidFill>
                <a:srgbClr val="000000"/>
              </a:solidFill>
              <a:latin typeface="+mj-ea"/>
            </a:endParaRPr>
          </a:p>
          <a:p>
            <a:pPr marL="190500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23 + </a:t>
            </a: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35</a:t>
            </a: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 	// </a:t>
            </a: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2335</a:t>
            </a: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"</a:t>
            </a:r>
            <a:endParaRPr lang="en-US" altLang="ko-KR" sz="1400" kern="0">
              <a:solidFill>
                <a:srgbClr val="000000"/>
              </a:solidFill>
              <a:latin typeface="+mj-ea"/>
            </a:endParaRPr>
          </a:p>
          <a:p>
            <a:pPr marL="190500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23 + 35 		// 58, 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정수 더하기</a:t>
            </a:r>
            <a:endParaRPr lang="ko-KR" altLang="en-US" sz="1400" kern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직사각형 8"/>
          <p:cNvSpPr/>
          <p:nvPr/>
        </p:nvSpPr>
        <p:spPr>
          <a:xfrm>
            <a:off x="3842465" y="3172565"/>
            <a:ext cx="7434410" cy="5128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23 + 35 + </a:t>
            </a: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; 	// 23 + 35 -&gt; 58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로 먼저 계산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, 58 + </a:t>
            </a: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 -&gt; </a:t>
            </a: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b="1" kern="0">
                <a:solidFill>
                  <a:srgbClr val="000000"/>
                </a:solidFill>
                <a:latin typeface="+mj-ea"/>
                <a:ea typeface="+mj-ea"/>
              </a:rPr>
              <a:t>58abc</a:t>
            </a: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"</a:t>
            </a:r>
            <a:endParaRPr lang="en-US" altLang="ko-KR" sz="1400" kern="0">
              <a:solidFill>
                <a:srgbClr val="000000"/>
              </a:solidFill>
              <a:latin typeface="+mj-ea"/>
            </a:endParaRPr>
          </a:p>
          <a:p>
            <a:pPr marL="190500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 + 23 + 35; 	// </a:t>
            </a: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 + 23 -&gt; </a:t>
            </a: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abc23</a:t>
            </a: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"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로 먼저 계산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abc23</a:t>
            </a: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 + 35 -&gt; </a:t>
            </a: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b="1" kern="0">
                <a:solidFill>
                  <a:srgbClr val="000000"/>
                </a:solidFill>
                <a:latin typeface="+mj-ea"/>
                <a:ea typeface="+mj-ea"/>
              </a:rPr>
              <a:t>abc2335</a:t>
            </a: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"</a:t>
            </a:r>
            <a:endParaRPr lang="ko-KR" altLang="en-US" sz="1400" b="1" kern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9"/>
          <p:cNvSpPr/>
          <p:nvPr/>
        </p:nvSpPr>
        <p:spPr>
          <a:xfrm>
            <a:off x="2378796" y="5461675"/>
            <a:ext cx="7434408" cy="7276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 name = "kitae";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 res = (name == "kitae"); // 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비교 결과 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true, res = true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 res = (name &gt; “park”); // name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이 “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park”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보다 사전순으로 앞에 나오므로 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res = false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46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예제 </a:t>
            </a:r>
            <a:r>
              <a:rPr lang="en-US" altLang="ko-KR"/>
              <a:t>6-14 </a:t>
            </a:r>
            <a:r>
              <a:rPr lang="ko-KR" altLang="en-US"/>
              <a:t>문자열 연산</a:t>
            </a:r>
            <a:endParaRPr lang="ko-KR" altLang="en-US"/>
          </a:p>
        </p:txBody>
      </p:sp>
      <p:pic>
        <p:nvPicPr>
          <p:cNvPr id="5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59477" y="1596103"/>
            <a:ext cx="2729322" cy="3665794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6" name="직사각형 3"/>
          <p:cNvSpPr/>
          <p:nvPr/>
        </p:nvSpPr>
        <p:spPr>
          <a:xfrm>
            <a:off x="1834941" y="1596103"/>
            <a:ext cx="4608512" cy="44789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200"/>
              <a:t>&lt;!DOCTYPE 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&lt;meta charset=</a:t>
            </a: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200"/>
              <a:t>utf-8</a:t>
            </a: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200"/>
              <a:t>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&lt;title&gt;</a:t>
            </a:r>
            <a:r>
              <a:rPr lang="ko-KR" altLang="en-US" sz="1200"/>
              <a:t>문자열 연산</a:t>
            </a:r>
            <a:r>
              <a:rPr lang="en-US" altLang="ko-KR" sz="1200"/>
              <a:t>&lt;/title&gt;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&lt;h3&gt;</a:t>
            </a:r>
            <a:r>
              <a:rPr lang="ko-KR" altLang="en-US" sz="1200"/>
              <a:t>문자열 연산</a:t>
            </a:r>
            <a:r>
              <a:rPr lang="en-US" altLang="ko-KR" sz="1200"/>
              <a:t>&lt;/h3&gt;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&lt;hr&gt;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&lt;script&gt;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document.write(</a:t>
            </a:r>
            <a:r>
              <a:rPr lang="en-US" altLang="ko-KR" sz="1200" b="1"/>
              <a:t>"abc" + 23</a:t>
            </a:r>
            <a:r>
              <a:rPr lang="en-US" altLang="ko-KR" sz="1200"/>
              <a:t> + "&lt;br&gt;");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document.write(</a:t>
            </a:r>
            <a:r>
              <a:rPr lang="en-US" altLang="ko-KR" sz="1200" b="1"/>
              <a:t>23 + "abc" </a:t>
            </a:r>
            <a:r>
              <a:rPr lang="en-US" altLang="ko-KR" sz="1200"/>
              <a:t>+ "&lt;br&gt;");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document.write(</a:t>
            </a:r>
            <a:r>
              <a:rPr lang="en-US" altLang="ko-KR" sz="1200" b="1"/>
              <a:t>23 + "35"</a:t>
            </a:r>
            <a:r>
              <a:rPr lang="en-US" altLang="ko-KR" sz="1200"/>
              <a:t> + "&lt;br&gt;");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document.write(</a:t>
            </a:r>
            <a:r>
              <a:rPr lang="en-US" altLang="ko-KR" sz="1200" b="1"/>
              <a:t>23 + 35</a:t>
            </a:r>
            <a:r>
              <a:rPr lang="en-US" altLang="ko-KR" sz="1200"/>
              <a:t> + "&lt;br&gt;");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document.write(</a:t>
            </a:r>
            <a:r>
              <a:rPr lang="en-US" altLang="ko-KR" sz="1200" b="1"/>
              <a:t>23 + 35</a:t>
            </a:r>
            <a:r>
              <a:rPr lang="en-US" altLang="ko-KR" sz="1200"/>
              <a:t> + "abc" + "&lt;br&gt;");</a:t>
            </a:r>
            <a:endParaRPr lang="en-US" altLang="ko-KR" sz="1200"/>
          </a:p>
          <a:p>
            <a:pPr defTabSz="179999">
              <a:defRPr/>
            </a:pPr>
            <a:r>
              <a:rPr lang="it-IT" altLang="ko-KR" sz="1200"/>
              <a:t>	document.write(</a:t>
            </a:r>
            <a:r>
              <a:rPr lang="it-IT" altLang="ko-KR" sz="1200" b="1"/>
              <a:t>"abc" + 23 + 35</a:t>
            </a:r>
            <a:r>
              <a:rPr lang="it-IT" altLang="ko-KR" sz="1200"/>
              <a:t> + "&lt;br&gt;&lt;</a:t>
            </a:r>
            <a:r>
              <a:rPr lang="en-US" altLang="ko-KR" sz="1200"/>
              <a:t>hr&gt;</a:t>
            </a:r>
            <a:r>
              <a:rPr lang="it-IT" altLang="ko-KR" sz="1200"/>
              <a:t>");</a:t>
            </a:r>
            <a:endParaRPr lang="it-IT" altLang="ko-KR" sz="1200"/>
          </a:p>
          <a:p>
            <a:pPr defTabSz="179999">
              <a:defRPr/>
            </a:pPr>
            <a:r>
              <a:rPr lang="en-US" altLang="ko-KR" sz="1200"/>
              <a:t>	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</a:t>
            </a: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200"/>
              <a:t> name = "kitae";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document.write(</a:t>
            </a:r>
            <a:r>
              <a:rPr lang="en-US" altLang="ko-KR" sz="1200" b="1"/>
              <a:t>name == "kitae"</a:t>
            </a:r>
            <a:r>
              <a:rPr lang="en-US" altLang="ko-KR" sz="1200"/>
              <a:t>);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document.write("&lt;br&gt;");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document.write(</a:t>
            </a:r>
            <a:r>
              <a:rPr lang="en-US" altLang="ko-KR" sz="1200" b="1"/>
              <a:t>name &gt; "park"</a:t>
            </a:r>
            <a:r>
              <a:rPr lang="en-US" altLang="ko-KR" sz="1200"/>
              <a:t>);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&lt;/script&gt;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&lt;/html&gt;</a:t>
            </a:r>
            <a:endParaRPr lang="ko-KR" altLang="en-US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if, if-else </a:t>
            </a:r>
            <a:r>
              <a:rPr lang="ko-KR" altLang="en-US"/>
              <a:t>문</a:t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47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if, if-else</a:t>
            </a:r>
            <a:endParaRPr lang="en-US" altLang="ko-KR"/>
          </a:p>
        </p:txBody>
      </p:sp>
      <p:sp>
        <p:nvSpPr>
          <p:cNvPr id="5" name="TextBox 3"/>
          <p:cNvSpPr txBox="1"/>
          <p:nvPr/>
        </p:nvSpPr>
        <p:spPr>
          <a:xfrm>
            <a:off x="2576065" y="1955029"/>
            <a:ext cx="3375555" cy="677585"/>
          </a:xfrm>
          <a:prstGeom prst="roundRect">
            <a:avLst>
              <a:gd name="adj" fmla="val 8244"/>
            </a:avLst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200"/>
              <a:t>if(</a:t>
            </a:r>
            <a:r>
              <a:rPr lang="ko-KR" altLang="en-US" sz="1200"/>
              <a:t>조건식</a:t>
            </a:r>
            <a:r>
              <a:rPr lang="en-US" altLang="ko-KR" sz="1200"/>
              <a:t>) {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… </a:t>
            </a:r>
            <a:r>
              <a:rPr lang="ko-KR" altLang="en-US" sz="1200"/>
              <a:t>실행문 </a:t>
            </a:r>
            <a:r>
              <a:rPr lang="en-US" altLang="ko-KR" sz="1200"/>
              <a:t>… // </a:t>
            </a:r>
            <a:r>
              <a:rPr lang="ko-KR" altLang="en-US" sz="1200"/>
              <a:t>조건식이 참인 경우 </a:t>
            </a:r>
            <a:endParaRPr lang="ko-KR" altLang="en-US" sz="1200"/>
          </a:p>
          <a:p>
            <a:pPr defTabSz="179999">
              <a:defRPr/>
            </a:pPr>
            <a:r>
              <a:rPr lang="en-US" altLang="ko-KR" sz="1200"/>
              <a:t>}</a:t>
            </a:r>
            <a:endParaRPr lang="ko-KR" altLang="en-US" sz="1200"/>
          </a:p>
        </p:txBody>
      </p:sp>
      <p:sp>
        <p:nvSpPr>
          <p:cNvPr id="6" name="직사각형 6"/>
          <p:cNvSpPr/>
          <p:nvPr/>
        </p:nvSpPr>
        <p:spPr>
          <a:xfrm>
            <a:off x="6096000" y="2032450"/>
            <a:ext cx="2914169" cy="6001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100"/>
              <a:t>if(a &gt; b) {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	document.write(“a</a:t>
            </a:r>
            <a:r>
              <a:rPr lang="ko-KR" altLang="en-US" sz="1100"/>
              <a:t>가 크다</a:t>
            </a:r>
            <a:r>
              <a:rPr lang="en-US" altLang="ko-KR" sz="1100"/>
              <a:t>“);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}</a:t>
            </a:r>
            <a:endParaRPr lang="en-US" altLang="ko-KR" sz="1100"/>
          </a:p>
        </p:txBody>
      </p:sp>
      <p:sp>
        <p:nvSpPr>
          <p:cNvPr id="7" name="TextBox 4"/>
          <p:cNvSpPr txBox="1"/>
          <p:nvPr/>
        </p:nvSpPr>
        <p:spPr>
          <a:xfrm>
            <a:off x="2576065" y="2820289"/>
            <a:ext cx="3375554" cy="1217419"/>
          </a:xfrm>
          <a:prstGeom prst="roundRect">
            <a:avLst>
              <a:gd name="adj" fmla="val 5535"/>
            </a:avLst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200"/>
              <a:t>if(</a:t>
            </a:r>
            <a:r>
              <a:rPr lang="ko-KR" altLang="en-US" sz="1200"/>
              <a:t>조건식</a:t>
            </a:r>
            <a:r>
              <a:rPr lang="en-US" altLang="ko-KR" sz="1200"/>
              <a:t>) {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… </a:t>
            </a:r>
            <a:r>
              <a:rPr lang="ko-KR" altLang="en-US" sz="1200"/>
              <a:t>실행문</a:t>
            </a:r>
            <a:r>
              <a:rPr lang="en-US" altLang="ko-KR" sz="1200"/>
              <a:t>1</a:t>
            </a:r>
            <a:r>
              <a:rPr lang="ko-KR" altLang="en-US" sz="1200"/>
              <a:t> </a:t>
            </a:r>
            <a:r>
              <a:rPr lang="en-US" altLang="ko-KR" sz="1200"/>
              <a:t>… // </a:t>
            </a:r>
            <a:r>
              <a:rPr lang="ko-KR" altLang="en-US" sz="1200"/>
              <a:t>조건식이 참인 경우 </a:t>
            </a:r>
            <a:endParaRPr lang="ko-KR" altLang="en-US" sz="1200"/>
          </a:p>
          <a:p>
            <a:pPr defTabSz="179999">
              <a:defRPr/>
            </a:pPr>
            <a:r>
              <a:rPr lang="en-US" altLang="ko-KR" sz="1200"/>
              <a:t>}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else</a:t>
            </a:r>
            <a:r>
              <a:rPr lang="ko-KR" altLang="en-US" sz="1200"/>
              <a:t> </a:t>
            </a:r>
            <a:r>
              <a:rPr lang="en-US" altLang="ko-KR" sz="1200"/>
              <a:t>{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… </a:t>
            </a:r>
            <a:r>
              <a:rPr lang="ko-KR" altLang="en-US" sz="1200"/>
              <a:t>실행문</a:t>
            </a:r>
            <a:r>
              <a:rPr lang="en-US" altLang="ko-KR" sz="1200"/>
              <a:t>2</a:t>
            </a:r>
            <a:r>
              <a:rPr lang="ko-KR" altLang="en-US" sz="1200"/>
              <a:t> </a:t>
            </a:r>
            <a:r>
              <a:rPr lang="en-US" altLang="ko-KR" sz="1200"/>
              <a:t>… // </a:t>
            </a:r>
            <a:r>
              <a:rPr lang="ko-KR" altLang="en-US" sz="1200"/>
              <a:t>조건식이 거짓인 경우 </a:t>
            </a:r>
            <a:endParaRPr lang="ko-KR" altLang="en-US" sz="1200"/>
          </a:p>
          <a:p>
            <a:pPr defTabSz="179999">
              <a:defRPr/>
            </a:pPr>
            <a:r>
              <a:rPr lang="en-US" altLang="ko-KR" sz="1200"/>
              <a:t>}</a:t>
            </a:r>
            <a:endParaRPr lang="ko-KR" altLang="en-US" sz="1200"/>
          </a:p>
        </p:txBody>
      </p:sp>
      <p:sp>
        <p:nvSpPr>
          <p:cNvPr id="8" name="직사각형 7"/>
          <p:cNvSpPr/>
          <p:nvPr/>
        </p:nvSpPr>
        <p:spPr>
          <a:xfrm>
            <a:off x="6096000" y="2875521"/>
            <a:ext cx="2914168" cy="10951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100"/>
              <a:t>if(a &gt; b) {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	document.write(“a</a:t>
            </a:r>
            <a:r>
              <a:rPr lang="ko-KR" altLang="en-US" sz="1100"/>
              <a:t>가 크다</a:t>
            </a:r>
            <a:r>
              <a:rPr lang="en-US" altLang="ko-KR" sz="1100"/>
              <a:t>“);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}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else {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	document.write(“a</a:t>
            </a:r>
            <a:r>
              <a:rPr lang="ko-KR" altLang="en-US" sz="1100"/>
              <a:t>가 크지 않다</a:t>
            </a:r>
            <a:r>
              <a:rPr lang="en-US" altLang="ko-KR" sz="1100"/>
              <a:t>“);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}</a:t>
            </a:r>
            <a:endParaRPr lang="en-US" altLang="ko-KR" sz="1100"/>
          </a:p>
        </p:txBody>
      </p:sp>
      <p:sp>
        <p:nvSpPr>
          <p:cNvPr id="9" name="TextBox 11"/>
          <p:cNvSpPr txBox="1"/>
          <p:nvPr/>
        </p:nvSpPr>
        <p:spPr>
          <a:xfrm>
            <a:off x="2567607" y="4274158"/>
            <a:ext cx="3384376" cy="2136728"/>
          </a:xfrm>
          <a:prstGeom prst="roundRect">
            <a:avLst>
              <a:gd name="adj" fmla="val 3384"/>
            </a:avLst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200"/>
              <a:t>if(</a:t>
            </a:r>
            <a:r>
              <a:rPr lang="ko-KR" altLang="en-US" sz="1200"/>
              <a:t>조건식</a:t>
            </a:r>
            <a:r>
              <a:rPr lang="en-US" altLang="ko-KR" sz="1200"/>
              <a:t>1) {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</a:t>
            </a:r>
            <a:r>
              <a:rPr lang="ko-KR" altLang="en-US" sz="1200"/>
              <a:t>실행문</a:t>
            </a:r>
            <a:r>
              <a:rPr lang="en-US" altLang="ko-KR" sz="1200"/>
              <a:t>1 // </a:t>
            </a:r>
            <a:r>
              <a:rPr lang="ko-KR" altLang="en-US" sz="1200"/>
              <a:t>조건식</a:t>
            </a:r>
            <a:r>
              <a:rPr lang="en-US" altLang="ko-KR" sz="1200"/>
              <a:t>1</a:t>
            </a:r>
            <a:r>
              <a:rPr lang="ko-KR" altLang="en-US" sz="1200"/>
              <a:t>이 참인 경우 </a:t>
            </a:r>
            <a:endParaRPr lang="ko-KR" altLang="en-US" sz="1200"/>
          </a:p>
          <a:p>
            <a:pPr defTabSz="179999">
              <a:defRPr/>
            </a:pPr>
            <a:r>
              <a:rPr lang="en-US" altLang="ko-KR" sz="1200"/>
              <a:t>}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else</a:t>
            </a:r>
            <a:r>
              <a:rPr lang="ko-KR" altLang="en-US" sz="1200"/>
              <a:t> </a:t>
            </a:r>
            <a:r>
              <a:rPr lang="en-US" altLang="ko-KR" sz="1200"/>
              <a:t>if(</a:t>
            </a:r>
            <a:r>
              <a:rPr lang="ko-KR" altLang="en-US" sz="1200"/>
              <a:t>조건식</a:t>
            </a:r>
            <a:r>
              <a:rPr lang="en-US" altLang="ko-KR" sz="1200"/>
              <a:t>2) {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</a:t>
            </a:r>
            <a:r>
              <a:rPr lang="ko-KR" altLang="en-US" sz="1200"/>
              <a:t>실행문</a:t>
            </a:r>
            <a:r>
              <a:rPr lang="en-US" altLang="ko-KR" sz="1200"/>
              <a:t>2 // </a:t>
            </a:r>
            <a:r>
              <a:rPr lang="ko-KR" altLang="en-US" sz="1200"/>
              <a:t>조건식</a:t>
            </a:r>
            <a:r>
              <a:rPr lang="en-US" altLang="ko-KR" sz="1200"/>
              <a:t>2</a:t>
            </a:r>
            <a:r>
              <a:rPr lang="ko-KR" altLang="en-US" sz="1200"/>
              <a:t>가 참인 경우 </a:t>
            </a:r>
            <a:endParaRPr lang="ko-KR" altLang="en-US" sz="1200"/>
          </a:p>
          <a:p>
            <a:pPr defTabSz="179999">
              <a:defRPr/>
            </a:pPr>
            <a:r>
              <a:rPr lang="en-US" altLang="ko-KR" sz="1200"/>
              <a:t>}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…………  </a:t>
            </a:r>
            <a:endParaRPr lang="en-US" altLang="ko-KR" sz="1200"/>
          </a:p>
          <a:p>
            <a:pPr defTabSz="179999">
              <a:defRPr/>
            </a:pP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else {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</a:t>
            </a:r>
            <a:r>
              <a:rPr lang="ko-KR" altLang="en-US" sz="1200"/>
              <a:t>실행문</a:t>
            </a:r>
            <a:r>
              <a:rPr lang="en-US" altLang="ko-KR" sz="1200"/>
              <a:t>n</a:t>
            </a:r>
            <a:r>
              <a:rPr lang="en-US" altLang="ko-KR" sz="1200" b="1"/>
              <a:t>; </a:t>
            </a:r>
            <a:r>
              <a:rPr lang="en-US" altLang="ko-KR" sz="1200"/>
              <a:t>// </a:t>
            </a:r>
            <a:r>
              <a:rPr lang="ko-KR" altLang="en-US" sz="1200"/>
              <a:t>앞의 모든 조건이 거짓인 경우</a:t>
            </a:r>
            <a:endParaRPr lang="ko-KR" altLang="en-US" sz="1200"/>
          </a:p>
          <a:p>
            <a:pPr defTabSz="179999">
              <a:defRPr/>
            </a:pPr>
            <a:r>
              <a:rPr lang="en-US" altLang="ko-KR" sz="1200"/>
              <a:t>}</a:t>
            </a:r>
            <a:endParaRPr lang="en-US" altLang="ko-KR" sz="1200"/>
          </a:p>
        </p:txBody>
      </p:sp>
      <p:sp>
        <p:nvSpPr>
          <p:cNvPr id="10" name="직사각형 12"/>
          <p:cNvSpPr/>
          <p:nvPr/>
        </p:nvSpPr>
        <p:spPr>
          <a:xfrm>
            <a:off x="6096000" y="4351580"/>
            <a:ext cx="2952328" cy="14288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100"/>
              <a:t>if(a &gt; b) { 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	document.write(“a</a:t>
            </a:r>
            <a:r>
              <a:rPr lang="ko-KR" altLang="en-US" sz="1100"/>
              <a:t>가 크다</a:t>
            </a:r>
            <a:r>
              <a:rPr lang="en-US" altLang="ko-KR" sz="1100"/>
              <a:t>“);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}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else if(a &lt; b) {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	document.write(“b</a:t>
            </a:r>
            <a:r>
              <a:rPr lang="ko-KR" altLang="en-US" sz="1100"/>
              <a:t>가 크다</a:t>
            </a:r>
            <a:r>
              <a:rPr lang="en-US" altLang="ko-KR" sz="1100"/>
              <a:t>“);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}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else 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	document.write(“a</a:t>
            </a:r>
            <a:r>
              <a:rPr lang="ko-KR" altLang="en-US" sz="1100"/>
              <a:t>와 </a:t>
            </a:r>
            <a:r>
              <a:rPr lang="en-US" altLang="ko-KR" sz="1100"/>
              <a:t>b</a:t>
            </a:r>
            <a:r>
              <a:rPr lang="ko-KR" altLang="en-US" sz="1100"/>
              <a:t>는 같다</a:t>
            </a:r>
            <a:r>
              <a:rPr lang="en-US" altLang="ko-KR" sz="1100"/>
              <a:t>“);</a:t>
            </a:r>
            <a:endParaRPr lang="en-US" altLang="ko-KR" sz="1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48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예제 </a:t>
            </a:r>
            <a:r>
              <a:rPr lang="en-US" altLang="ko-KR"/>
              <a:t>6–15 if-else </a:t>
            </a:r>
            <a:r>
              <a:rPr lang="ko-KR" altLang="en-US"/>
              <a:t>사용</a:t>
            </a:r>
            <a:endParaRPr lang="ko-KR" altLang="en-US"/>
          </a:p>
        </p:txBody>
      </p:sp>
      <p:sp>
        <p:nvSpPr>
          <p:cNvPr id="5" name="직사각형 5"/>
          <p:cNvSpPr/>
          <p:nvPr/>
        </p:nvSpPr>
        <p:spPr>
          <a:xfrm>
            <a:off x="1271464" y="1412776"/>
            <a:ext cx="5400600" cy="50337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200"/>
              <a:t>&lt;!DOCTYPE 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&lt;meta charset=</a:t>
            </a: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200"/>
              <a:t>utf-8</a:t>
            </a: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200"/>
              <a:t>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&lt;title&gt;if-else&lt;/title&gt;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&lt;h3&gt;if-else</a:t>
            </a:r>
            <a:r>
              <a:rPr lang="ko-KR" altLang="en-US" sz="1200"/>
              <a:t>를 이용한 학점 매기기</a:t>
            </a:r>
            <a:r>
              <a:rPr lang="en-US" altLang="ko-KR" sz="1200"/>
              <a:t>&lt;/h3&gt;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&lt;hr&gt;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&lt;script&gt;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</a:t>
            </a: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200"/>
              <a:t> grade;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 b="1"/>
              <a:t>	</a:t>
            </a:r>
            <a:r>
              <a:rPr lang="en-US" altLang="ko-KR" sz="1200" b="1" kern="0">
                <a:solidFill>
                  <a:srgbClr val="000000"/>
                </a:solidFill>
                <a:latin typeface="+mj-ea"/>
              </a:rPr>
              <a:t>let</a:t>
            </a:r>
            <a:r>
              <a:rPr lang="ko-KR" altLang="en-US" sz="1200" b="1"/>
              <a:t> </a:t>
            </a:r>
            <a:r>
              <a:rPr lang="en-US" altLang="ko-KR" sz="1200" b="1"/>
              <a:t>score = prompt("</a:t>
            </a:r>
            <a:r>
              <a:rPr lang="ko-KR" altLang="en-US" sz="1200" b="1"/>
              <a:t>황기태 님 점수를 입력하세요</a:t>
            </a:r>
            <a:r>
              <a:rPr lang="en-US" altLang="ko-KR" sz="1200" b="1"/>
              <a:t>", 100);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/>
              <a:t>	score = parseInt(score); // </a:t>
            </a:r>
            <a:r>
              <a:rPr lang="ko-KR" altLang="en-US" sz="1200"/>
              <a:t>문자열을 숫자로 바꿈</a:t>
            </a:r>
            <a:endParaRPr lang="ko-KR" altLang="en-US" sz="1200"/>
          </a:p>
          <a:p>
            <a:pPr defTabSz="179999">
              <a:defRPr/>
            </a:pPr>
            <a:r>
              <a:rPr lang="en-US" altLang="ko-KR" sz="1200"/>
              <a:t>	if(score &gt;= 90) // score</a:t>
            </a:r>
            <a:r>
              <a:rPr lang="ko-KR" altLang="en-US" sz="1200"/>
              <a:t>가 </a:t>
            </a:r>
            <a:r>
              <a:rPr lang="en-US" altLang="ko-KR" sz="1200"/>
              <a:t>90 </a:t>
            </a:r>
            <a:r>
              <a:rPr lang="ko-KR" altLang="en-US" sz="1200"/>
              <a:t>이상</a:t>
            </a:r>
            <a:endParaRPr lang="ko-KR" altLang="en-US" sz="1200"/>
          </a:p>
          <a:p>
            <a:pPr defTabSz="179999">
              <a:defRPr/>
            </a:pPr>
            <a:r>
              <a:rPr lang="en-US" altLang="ko-KR" sz="1200"/>
              <a:t>		grade = "A";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else if(score &gt;= 80) // 80 </a:t>
            </a:r>
            <a:r>
              <a:rPr lang="ko-KR" altLang="en-US" sz="1200"/>
              <a:t>이상 </a:t>
            </a:r>
            <a:r>
              <a:rPr lang="en-US" altLang="ko-KR" sz="1200"/>
              <a:t>90 </a:t>
            </a:r>
            <a:r>
              <a:rPr lang="ko-KR" altLang="en-US" sz="1200"/>
              <a:t>미만</a:t>
            </a:r>
            <a:endParaRPr lang="ko-KR" altLang="en-US" sz="1200"/>
          </a:p>
          <a:p>
            <a:pPr defTabSz="179999">
              <a:defRPr/>
            </a:pPr>
            <a:r>
              <a:rPr lang="en-US" altLang="ko-KR" sz="1200"/>
              <a:t>		grade = "B";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else if(score &gt;= 70) // 70 </a:t>
            </a:r>
            <a:r>
              <a:rPr lang="ko-KR" altLang="en-US" sz="1200"/>
              <a:t>이상 </a:t>
            </a:r>
            <a:r>
              <a:rPr lang="en-US" altLang="ko-KR" sz="1200"/>
              <a:t>80 </a:t>
            </a:r>
            <a:r>
              <a:rPr lang="ko-KR" altLang="en-US" sz="1200"/>
              <a:t>미만</a:t>
            </a:r>
            <a:endParaRPr lang="ko-KR" altLang="en-US" sz="1200"/>
          </a:p>
          <a:p>
            <a:pPr defTabSz="179999">
              <a:defRPr/>
            </a:pPr>
            <a:r>
              <a:rPr lang="en-US" altLang="ko-KR" sz="1200"/>
              <a:t>		grade = "C";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else if(score &gt;= 60) // 60 </a:t>
            </a:r>
            <a:r>
              <a:rPr lang="ko-KR" altLang="en-US" sz="1200"/>
              <a:t>이상 </a:t>
            </a:r>
            <a:r>
              <a:rPr lang="en-US" altLang="ko-KR" sz="1200"/>
              <a:t>70 </a:t>
            </a:r>
            <a:r>
              <a:rPr lang="ko-KR" altLang="en-US" sz="1200"/>
              <a:t>미만</a:t>
            </a:r>
            <a:endParaRPr lang="ko-KR" altLang="en-US" sz="1200"/>
          </a:p>
          <a:p>
            <a:pPr defTabSz="179999">
              <a:defRPr/>
            </a:pPr>
            <a:r>
              <a:rPr lang="en-US" altLang="ko-KR" sz="1200"/>
              <a:t>		grade = "D";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else // 60 </a:t>
            </a:r>
            <a:r>
              <a:rPr lang="ko-KR" altLang="en-US" sz="1200"/>
              <a:t>미만</a:t>
            </a:r>
            <a:endParaRPr lang="ko-KR" altLang="en-US" sz="1200"/>
          </a:p>
          <a:p>
            <a:pPr defTabSz="179999">
              <a:defRPr/>
            </a:pPr>
            <a:r>
              <a:rPr lang="en-US" altLang="ko-KR" sz="1200"/>
              <a:t>		grade = "F";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document.write(score + "</a:t>
            </a:r>
            <a:r>
              <a:rPr lang="ko-KR" altLang="en-US" sz="1200"/>
              <a:t>는 </a:t>
            </a:r>
            <a:r>
              <a:rPr lang="en-US" altLang="ko-KR" sz="1200"/>
              <a:t>"</a:t>
            </a:r>
            <a:r>
              <a:rPr lang="ko-KR" altLang="en-US" sz="1200"/>
              <a:t> </a:t>
            </a:r>
            <a:r>
              <a:rPr lang="en-US" altLang="ko-KR" sz="1200"/>
              <a:t>+ grade + "</a:t>
            </a:r>
            <a:r>
              <a:rPr lang="ko-KR" altLang="en-US" sz="1200"/>
              <a:t>입니다</a:t>
            </a:r>
            <a:r>
              <a:rPr lang="en-US" altLang="ko-KR" sz="1200"/>
              <a:t>.&lt;br&gt;")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&lt;/script&gt;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&lt;/html&gt;</a:t>
            </a:r>
            <a:endParaRPr lang="ko-KR" altLang="en-US" sz="1200"/>
          </a:p>
        </p:txBody>
      </p:sp>
      <p:pic>
        <p:nvPicPr>
          <p:cNvPr id="6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2047852"/>
            <a:ext cx="3502198" cy="1381148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pic>
        <p:nvPicPr>
          <p:cNvPr id="7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54827" y="3851375"/>
            <a:ext cx="2923967" cy="1806818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switch</a:t>
            </a:r>
            <a:r>
              <a:rPr lang="ko-KR" altLang="en-US"/>
              <a:t> 문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값에 따라 서로 다른 코드를 실행할 때</a:t>
            </a:r>
            <a:r>
              <a:rPr lang="en-US" altLang="ko-KR"/>
              <a:t>, switch </a:t>
            </a:r>
            <a:r>
              <a:rPr lang="ko-KR" altLang="en-US"/>
              <a:t>문</a:t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49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switch </a:t>
            </a:r>
            <a:r>
              <a:rPr lang="ko-KR" altLang="en-US"/>
              <a:t>문</a:t>
            </a:r>
            <a:endParaRPr lang="ko-KR" altLang="en-US"/>
          </a:p>
        </p:txBody>
      </p:sp>
      <p:sp>
        <p:nvSpPr>
          <p:cNvPr id="5" name="모서리가 둥근 직사각형 3"/>
          <p:cNvSpPr/>
          <p:nvPr/>
        </p:nvSpPr>
        <p:spPr>
          <a:xfrm>
            <a:off x="2063552" y="2901109"/>
            <a:ext cx="4032448" cy="3137867"/>
          </a:xfrm>
          <a:prstGeom prst="roundRect">
            <a:avLst>
              <a:gd name="adj" fmla="val 1629"/>
            </a:avLst>
          </a:pr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pPr defTabSz="179999">
              <a:defRPr/>
            </a:pPr>
            <a:r>
              <a:rPr lang="en-US" altLang="ko-KR" sz="1400"/>
              <a:t>switch(</a:t>
            </a:r>
            <a:r>
              <a:rPr lang="ko-KR" altLang="en-US" sz="1400"/>
              <a:t>식</a:t>
            </a:r>
            <a:r>
              <a:rPr lang="en-US" altLang="ko-KR" sz="1400"/>
              <a:t>) {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case </a:t>
            </a:r>
            <a:r>
              <a:rPr lang="ko-KR" altLang="en-US" sz="1400"/>
              <a:t>값</a:t>
            </a:r>
            <a:r>
              <a:rPr lang="en-US" altLang="ko-KR" sz="1400"/>
              <a:t>1: // </a:t>
            </a:r>
            <a:r>
              <a:rPr lang="ko-KR" altLang="en-US" sz="1400"/>
              <a:t>식의 결과가 값</a:t>
            </a:r>
            <a:r>
              <a:rPr lang="en-US" altLang="ko-KR" sz="1400"/>
              <a:t>1</a:t>
            </a:r>
            <a:r>
              <a:rPr lang="ko-KR" altLang="en-US" sz="1400"/>
              <a:t>과 같을 때</a:t>
            </a:r>
            <a:endParaRPr lang="ko-KR" altLang="en-US" sz="1400"/>
          </a:p>
          <a:p>
            <a:pPr defTabSz="179999">
              <a:defRPr/>
            </a:pPr>
            <a:r>
              <a:rPr lang="en-US" altLang="ko-KR" sz="1400"/>
              <a:t>		</a:t>
            </a:r>
            <a:r>
              <a:rPr lang="ko-KR" altLang="en-US" sz="1400"/>
              <a:t>실행 문장 </a:t>
            </a:r>
            <a:r>
              <a:rPr lang="en-US" altLang="ko-KR" sz="1400"/>
              <a:t>1;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	break;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case </a:t>
            </a:r>
            <a:r>
              <a:rPr lang="ko-KR" altLang="en-US" sz="1400"/>
              <a:t>값</a:t>
            </a:r>
            <a:r>
              <a:rPr lang="en-US" altLang="ko-KR" sz="1400"/>
              <a:t>2: // </a:t>
            </a:r>
            <a:r>
              <a:rPr lang="ko-KR" altLang="en-US" sz="1400"/>
              <a:t>식의 결과가 값</a:t>
            </a:r>
            <a:r>
              <a:rPr lang="en-US" altLang="ko-KR" sz="1400"/>
              <a:t>2</a:t>
            </a:r>
            <a:r>
              <a:rPr lang="ko-KR" altLang="en-US" sz="1400"/>
              <a:t>와 같을 때</a:t>
            </a:r>
            <a:endParaRPr lang="ko-KR" altLang="en-US" sz="1400"/>
          </a:p>
          <a:p>
            <a:pPr defTabSz="179999">
              <a:defRPr/>
            </a:pPr>
            <a:r>
              <a:rPr lang="en-US" altLang="ko-KR" sz="1400"/>
              <a:t>		</a:t>
            </a:r>
            <a:r>
              <a:rPr lang="ko-KR" altLang="en-US" sz="1400"/>
              <a:t>실행 문장 </a:t>
            </a:r>
            <a:r>
              <a:rPr lang="en-US" altLang="ko-KR" sz="1400"/>
              <a:t>2;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	break;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	...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case </a:t>
            </a:r>
            <a:r>
              <a:rPr lang="ko-KR" altLang="en-US" sz="1400"/>
              <a:t>값</a:t>
            </a:r>
            <a:r>
              <a:rPr lang="en-US" altLang="ko-KR" sz="1400"/>
              <a:t>m: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	</a:t>
            </a:r>
            <a:r>
              <a:rPr lang="ko-KR" altLang="en-US" sz="1400"/>
              <a:t>실행 문장 </a:t>
            </a:r>
            <a:r>
              <a:rPr lang="en-US" altLang="ko-KR" sz="1400"/>
              <a:t>m; // </a:t>
            </a:r>
            <a:r>
              <a:rPr lang="ko-KR" altLang="en-US" sz="1400"/>
              <a:t>식의 결과가 값과 같을 때</a:t>
            </a:r>
            <a:endParaRPr lang="ko-KR" altLang="en-US" sz="1400"/>
          </a:p>
          <a:p>
            <a:pPr defTabSz="179999">
              <a:defRPr/>
            </a:pPr>
            <a:r>
              <a:rPr lang="en-US" altLang="ko-KR" sz="1400"/>
              <a:t>		break;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default: // </a:t>
            </a:r>
            <a:r>
              <a:rPr lang="ko-KR" altLang="en-US" sz="1400"/>
              <a:t>어느 값과도 같지 않을 때</a:t>
            </a:r>
            <a:endParaRPr lang="ko-KR" altLang="en-US" sz="1400"/>
          </a:p>
          <a:p>
            <a:pPr defTabSz="179999">
              <a:defRPr/>
            </a:pPr>
            <a:r>
              <a:rPr lang="en-US" altLang="ko-KR" sz="1400"/>
              <a:t>		</a:t>
            </a:r>
            <a:r>
              <a:rPr lang="ko-KR" altLang="en-US" sz="1400"/>
              <a:t>실행 문장 </a:t>
            </a:r>
            <a:r>
              <a:rPr lang="en-US" altLang="ko-KR" sz="1400"/>
              <a:t>n;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}</a:t>
            </a:r>
            <a:endParaRPr lang="ko-KR" altLang="en-US" sz="1400"/>
          </a:p>
        </p:txBody>
      </p:sp>
      <p:sp>
        <p:nvSpPr>
          <p:cNvPr id="6" name="직사각형 4"/>
          <p:cNvSpPr/>
          <p:nvPr/>
        </p:nvSpPr>
        <p:spPr>
          <a:xfrm>
            <a:off x="6238928" y="2930433"/>
            <a:ext cx="3384375" cy="30779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/>
              <a:t> fruits="</a:t>
            </a:r>
            <a:r>
              <a:rPr lang="ko-KR" altLang="en-US" sz="1400"/>
              <a:t>사과</a:t>
            </a:r>
            <a:r>
              <a:rPr lang="en-US" altLang="ko-KR" sz="1400"/>
              <a:t>";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switch(fruits) {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case "</a:t>
            </a:r>
            <a:r>
              <a:rPr lang="ko-KR" altLang="en-US" sz="1400"/>
              <a:t>바나나</a:t>
            </a:r>
            <a:r>
              <a:rPr lang="en-US" altLang="ko-KR" sz="1400"/>
              <a:t>": 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	price</a:t>
            </a:r>
            <a:r>
              <a:rPr lang="ko-KR" altLang="en-US" sz="1400"/>
              <a:t> </a:t>
            </a:r>
            <a:r>
              <a:rPr lang="en-US" altLang="ko-KR" sz="1400"/>
              <a:t>= 200; break;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case "</a:t>
            </a:r>
            <a:r>
              <a:rPr lang="ko-KR" altLang="en-US" sz="1400"/>
              <a:t>사과</a:t>
            </a:r>
            <a:r>
              <a:rPr lang="en-US" altLang="ko-KR" sz="1400"/>
              <a:t>":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	price = 300; break;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case "</a:t>
            </a:r>
            <a:r>
              <a:rPr lang="ko-KR" altLang="en-US" sz="1400"/>
              <a:t>체리</a:t>
            </a:r>
            <a:r>
              <a:rPr lang="en-US" altLang="ko-KR" sz="1400"/>
              <a:t>":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	price = 400; break;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default: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	document.write("</a:t>
            </a:r>
            <a:r>
              <a:rPr lang="ko-KR" altLang="en-US" sz="1400"/>
              <a:t>팔지 않습니다</a:t>
            </a:r>
            <a:r>
              <a:rPr lang="en-US" altLang="ko-KR" sz="1400"/>
              <a:t>.");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	price = 0;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}</a:t>
            </a:r>
            <a:endParaRPr lang="en-US" altLang="ko-KR" sz="1400"/>
          </a:p>
          <a:p>
            <a:pPr defTabSz="179999">
              <a:defRPr/>
            </a:pP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// switch </a:t>
            </a:r>
            <a:r>
              <a:rPr lang="ko-KR" altLang="en-US" sz="1400"/>
              <a:t>문의 실행 결과 </a:t>
            </a:r>
            <a:r>
              <a:rPr lang="en-US" altLang="ko-KR" sz="1400"/>
              <a:t>price=300</a:t>
            </a: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자바스크립트 코드 작성이 가능한 위치</a:t>
            </a:r>
            <a:endParaRPr lang="ko-KR" altLang="en-US"/>
          </a:p>
          <a:p>
            <a:pPr marL="365760" lvl="1" indent="0">
              <a:buNone/>
              <a:defRPr/>
            </a:pPr>
            <a:r>
              <a:rPr lang="en-US" altLang="ko-KR"/>
              <a:t>1. HTML </a:t>
            </a:r>
            <a:r>
              <a:rPr lang="ko-KR" altLang="en-US"/>
              <a:t>태그의 이벤트 리스너 속성에 작성</a:t>
            </a:r>
            <a:endParaRPr lang="ko-KR" altLang="en-US"/>
          </a:p>
          <a:p>
            <a:pPr marL="365760" lvl="1" indent="0">
              <a:buNone/>
              <a:defRPr/>
            </a:pPr>
            <a:r>
              <a:rPr lang="en-US" altLang="ko-KR"/>
              <a:t>2. &lt;script&gt;&lt;/script&gt; </a:t>
            </a:r>
            <a:r>
              <a:rPr lang="ko-KR" altLang="en-US"/>
              <a:t>태그에 작성</a:t>
            </a:r>
            <a:endParaRPr lang="ko-KR" altLang="en-US"/>
          </a:p>
          <a:p>
            <a:pPr marL="365760" lvl="1" indent="0">
              <a:buNone/>
              <a:defRPr/>
            </a:pPr>
            <a:r>
              <a:rPr lang="en-US" altLang="ko-KR"/>
              <a:t>3. </a:t>
            </a:r>
            <a:r>
              <a:rPr lang="ko-KR" altLang="en-US"/>
              <a:t>자바스크립트 파일에 작성</a:t>
            </a:r>
            <a:endParaRPr lang="ko-KR" altLang="en-US"/>
          </a:p>
          <a:p>
            <a:pPr marL="365760" lvl="1" indent="0">
              <a:buNone/>
              <a:defRPr/>
            </a:pPr>
            <a:r>
              <a:rPr lang="en-US" altLang="ko-KR"/>
              <a:t>4. URL </a:t>
            </a:r>
            <a:r>
              <a:rPr lang="ko-KR" altLang="en-US"/>
              <a:t>부분에 작성</a:t>
            </a: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  <a:p>
            <a:pPr marL="0" lvl="0" indent="0">
              <a:buNone/>
              <a:defRPr/>
            </a:pPr>
            <a:r>
              <a:rPr lang="en-US" altLang="ko-KR"/>
              <a:t>1. HTML </a:t>
            </a:r>
            <a:r>
              <a:rPr lang="ko-KR" altLang="en-US"/>
              <a:t>태그의 이벤트 리스너에 자바스크립트 코드 작성</a:t>
            </a: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자바스크립트 코드의 위치</a:t>
            </a:r>
            <a:endParaRPr lang="ko-KR" altLang="en-US"/>
          </a:p>
        </p:txBody>
      </p:sp>
      <p:pic>
        <p:nvPicPr>
          <p:cNvPr id="5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27007" y="5194728"/>
            <a:ext cx="6737985" cy="10029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en-US" altLang="ko-KR"/>
              <a:t>case </a:t>
            </a:r>
            <a:r>
              <a:rPr lang="ko-KR" altLang="en-US"/>
              <a:t>문의 ‘값’은 </a:t>
            </a:r>
            <a:r>
              <a:rPr lang="en-US" altLang="ko-KR"/>
              <a:t>const</a:t>
            </a:r>
            <a:r>
              <a:rPr lang="ko-KR" altLang="en-US"/>
              <a:t>로 선언된 상수나 리터럴만 가능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잘 작성된 </a:t>
            </a:r>
            <a:r>
              <a:rPr lang="en-US" altLang="ko-KR"/>
              <a:t>case </a:t>
            </a:r>
            <a:r>
              <a:rPr lang="ko-KR" altLang="en-US"/>
              <a:t>문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marL="0" lvl="0" indent="0">
              <a:buNone/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case </a:t>
            </a:r>
            <a:r>
              <a:rPr lang="ko-KR" altLang="en-US"/>
              <a:t>문의 ‘값’에 변수나 식은 사용 불가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잘못 작성된 </a:t>
            </a:r>
            <a:r>
              <a:rPr lang="en-US" altLang="ko-KR"/>
              <a:t>case </a:t>
            </a:r>
            <a:r>
              <a:rPr lang="ko-KR" altLang="en-US"/>
              <a:t>문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50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case </a:t>
            </a:r>
            <a:r>
              <a:rPr lang="ko-KR" altLang="en-US"/>
              <a:t>문의 ‘값’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431264" y="2422058"/>
            <a:ext cx="5040560" cy="20146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const MAX = 100;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...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...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case </a:t>
            </a:r>
            <a:r>
              <a:rPr lang="en-US" altLang="ko-KR" sz="1400" b="1" kern="0">
                <a:solidFill>
                  <a:srgbClr val="000000"/>
                </a:solidFill>
                <a:latin typeface="+mj-ea"/>
                <a:ea typeface="+mj-ea"/>
              </a:rPr>
              <a:t>1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 : 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case </a:t>
            </a:r>
            <a:r>
              <a:rPr lang="en-US" altLang="ko-KR" sz="1400" b="1" kern="0">
                <a:solidFill>
                  <a:srgbClr val="000000"/>
                </a:solidFill>
                <a:latin typeface="+mj-ea"/>
                <a:ea typeface="+mj-ea"/>
              </a:rPr>
              <a:t>2.7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 :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case </a:t>
            </a:r>
            <a:r>
              <a:rPr lang="en-US" altLang="ko-KR" sz="1400" b="1"/>
              <a:t>"</a:t>
            </a:r>
            <a:r>
              <a:rPr lang="en-US" altLang="ko-KR" sz="1400" b="1" kern="0">
                <a:solidFill>
                  <a:srgbClr val="000000"/>
                </a:solidFill>
                <a:latin typeface="+mj-ea"/>
                <a:ea typeface="+mj-ea"/>
              </a:rPr>
              <a:t>Seoul</a:t>
            </a:r>
            <a:r>
              <a:rPr lang="en-US" altLang="ko-KR" sz="1400" b="1"/>
              <a:t>"</a:t>
            </a:r>
            <a:r>
              <a:rPr lang="en-US" altLang="ko-KR" sz="1400" b="1" ker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: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case </a:t>
            </a:r>
            <a:r>
              <a:rPr lang="en-US" altLang="ko-KR" sz="1400" b="1"/>
              <a:t>MAX</a:t>
            </a:r>
            <a:r>
              <a:rPr lang="en-US" altLang="ko-KR" sz="1400" b="1" kern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:</a:t>
            </a:r>
            <a:endParaRPr lang="en-US" altLang="ko-KR" sz="1400" kern="0">
              <a:solidFill>
                <a:srgbClr val="000000"/>
              </a:solidFill>
              <a:latin typeface="+mj-ea"/>
            </a:endParaRPr>
          </a:p>
          <a:p>
            <a:pPr marL="190500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case </a:t>
            </a:r>
            <a:r>
              <a:rPr lang="en-US" altLang="ko-KR" sz="1400" b="1" kern="0">
                <a:solidFill>
                  <a:srgbClr val="000000"/>
                </a:solidFill>
                <a:latin typeface="+mj-ea"/>
                <a:ea typeface="+mj-ea"/>
              </a:rPr>
              <a:t>true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 :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case </a:t>
            </a:r>
            <a:r>
              <a:rPr lang="en-US" altLang="ko-KR" sz="1400" b="1" kern="0">
                <a:solidFill>
                  <a:srgbClr val="000000"/>
                </a:solidFill>
                <a:latin typeface="+mj-ea"/>
              </a:rPr>
              <a:t>2+3</a:t>
            </a: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 : // 2+3</a:t>
            </a:r>
            <a:r>
              <a:rPr lang="ko-KR" altLang="en-US" sz="1400" kern="0">
                <a:solidFill>
                  <a:srgbClr val="000000"/>
                </a:solidFill>
                <a:latin typeface="+mj-ea"/>
              </a:rPr>
              <a:t>은 먼저 </a:t>
            </a: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5</a:t>
            </a:r>
            <a:r>
              <a:rPr lang="ko-KR" altLang="en-US" sz="1400" kern="0">
                <a:solidFill>
                  <a:srgbClr val="000000"/>
                </a:solidFill>
                <a:latin typeface="+mj-ea"/>
              </a:rPr>
              <a:t>로 계산되어 </a:t>
            </a: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case 5:</a:t>
            </a:r>
            <a:r>
              <a:rPr lang="ko-KR" altLang="en-US" sz="1400" kern="0">
                <a:solidFill>
                  <a:srgbClr val="000000"/>
                </a:solidFill>
                <a:latin typeface="+mj-ea"/>
              </a:rPr>
              <a:t>와 동일</a:t>
            </a:r>
            <a:endParaRPr lang="en-US" altLang="ko-KR" sz="1400" kern="0">
              <a:solidFill>
                <a:srgbClr val="000000"/>
              </a:solidFill>
              <a:latin typeface="+mj-ea"/>
            </a:endParaRPr>
          </a:p>
        </p:txBody>
      </p:sp>
      <p:sp>
        <p:nvSpPr>
          <p:cNvPr id="6" name="직사각형 8"/>
          <p:cNvSpPr/>
          <p:nvPr/>
        </p:nvSpPr>
        <p:spPr>
          <a:xfrm>
            <a:off x="1410330" y="5676402"/>
            <a:ext cx="5040560" cy="5129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case </a:t>
            </a:r>
            <a:r>
              <a:rPr lang="en-US" altLang="ko-KR" sz="1400" b="1" strike="sngStrike" kern="0">
                <a:solidFill>
                  <a:srgbClr val="000000"/>
                </a:solidFill>
                <a:latin typeface="+mj-ea"/>
                <a:ea typeface="+mj-ea"/>
              </a:rPr>
              <a:t>a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 :		// 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오류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변수 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a 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사용 불가</a:t>
            </a:r>
            <a:endParaRPr lang="ko-KR" altLang="en-US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case</a:t>
            </a:r>
            <a:r>
              <a:rPr lang="en-US" altLang="ko-KR" sz="1400" b="1" ker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strike="sngStrike" kern="0">
                <a:solidFill>
                  <a:srgbClr val="000000"/>
                </a:solidFill>
                <a:latin typeface="+mj-ea"/>
                <a:ea typeface="+mj-ea"/>
              </a:rPr>
              <a:t>a &gt; 3 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:	// 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오류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식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(a&gt;3) 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사용 불가</a:t>
            </a:r>
            <a:endParaRPr lang="ko-KR" altLang="en-US" sz="1400" kern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break</a:t>
            </a:r>
            <a:r>
              <a:rPr lang="ko-KR" altLang="en-US"/>
              <a:t> 문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switch </a:t>
            </a:r>
            <a:r>
              <a:rPr lang="ko-KR" altLang="en-US"/>
              <a:t>문 종료</a:t>
            </a:r>
            <a:endParaRPr lang="ko-KR" altLang="en-US"/>
          </a:p>
          <a:p>
            <a:pPr lvl="2">
              <a:defRPr/>
            </a:pPr>
            <a:r>
              <a:rPr lang="en-US" altLang="ko-KR"/>
              <a:t>break; </a:t>
            </a:r>
            <a:r>
              <a:rPr lang="ko-KR" altLang="en-US"/>
              <a:t>문을 만날</a:t>
            </a:r>
            <a:r>
              <a:rPr lang="en-US" altLang="ko-KR"/>
              <a:t> </a:t>
            </a:r>
            <a:r>
              <a:rPr lang="ko-KR" altLang="en-US"/>
              <a:t>때까지 아래로 코드 계속 실행</a:t>
            </a:r>
            <a:endParaRPr lang="ko-KR" altLang="en-US"/>
          </a:p>
          <a:p>
            <a:pPr lvl="1"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51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switch </a:t>
            </a:r>
            <a:r>
              <a:rPr lang="ko-KR" altLang="en-US"/>
              <a:t>문에서 </a:t>
            </a:r>
            <a:r>
              <a:rPr lang="en-US" altLang="ko-KR"/>
              <a:t>break </a:t>
            </a:r>
            <a:r>
              <a:rPr lang="ko-KR" altLang="en-US"/>
              <a:t>문의 역할</a:t>
            </a:r>
            <a:endParaRPr lang="ko-KR" altLang="en-US"/>
          </a:p>
        </p:txBody>
      </p:sp>
      <p:grpSp>
        <p:nvGrpSpPr>
          <p:cNvPr id="5" name="그룹 6"/>
          <p:cNvGrpSpPr/>
          <p:nvPr/>
        </p:nvGrpSpPr>
        <p:grpSpPr>
          <a:xfrm rot="0">
            <a:off x="2689454" y="2964136"/>
            <a:ext cx="2774548" cy="2800960"/>
            <a:chOff x="861348" y="1628800"/>
            <a:chExt cx="2774548" cy="2800960"/>
          </a:xfrm>
        </p:grpSpPr>
        <p:sp>
          <p:nvSpPr>
            <p:cNvPr id="6" name="직사각형 7"/>
            <p:cNvSpPr/>
            <p:nvPr/>
          </p:nvSpPr>
          <p:spPr>
            <a:xfrm>
              <a:off x="871672" y="1628800"/>
              <a:ext cx="2764224" cy="26497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79999">
                <a:defRPr/>
              </a:pPr>
              <a:r>
                <a:rPr lang="en-US" altLang="ko-KR" sz="1400" kern="0">
                  <a:solidFill>
                    <a:srgbClr val="000000"/>
                  </a:solidFill>
                  <a:latin typeface="+mj-ea"/>
                </a:rPr>
                <a:t>let</a:t>
              </a:r>
              <a:r>
                <a:rPr lang="en-US" altLang="ko-KR" sz="1400"/>
                <a:t> city="Seoul";</a:t>
              </a:r>
              <a:endParaRPr lang="en-US" altLang="ko-KR" sz="1400"/>
            </a:p>
            <a:p>
              <a:pPr defTabSz="179999">
                <a:defRPr/>
              </a:pPr>
              <a:r>
                <a:rPr lang="en-US" altLang="ko-KR" sz="1400" b="1"/>
                <a:t>switch(city)</a:t>
              </a:r>
              <a:r>
                <a:rPr lang="en-US" altLang="ko-KR" sz="1400"/>
                <a:t> {</a:t>
              </a:r>
              <a:endParaRPr lang="en-US" altLang="ko-KR" sz="1400"/>
            </a:p>
            <a:p>
              <a:pPr defTabSz="179999">
                <a:defRPr/>
              </a:pPr>
              <a:r>
                <a:rPr lang="en-US" altLang="ko-KR" sz="1400"/>
                <a:t>	</a:t>
              </a:r>
              <a:r>
                <a:rPr lang="en-US" altLang="ko-KR" sz="1400" b="1"/>
                <a:t>case "Seoul":</a:t>
              </a:r>
              <a:endParaRPr lang="en-US" altLang="ko-KR" sz="1400" b="1"/>
            </a:p>
            <a:p>
              <a:pPr defTabSz="179999">
                <a:defRPr/>
              </a:pPr>
              <a:r>
                <a:rPr lang="en-US" altLang="ko-KR" sz="1400"/>
                <a:t>		</a:t>
              </a:r>
              <a:r>
                <a:rPr lang="en-US" altLang="ko-KR" sz="1400" b="1"/>
                <a:t>document.write("</a:t>
              </a:r>
              <a:r>
                <a:rPr lang="ko-KR" altLang="en-US" sz="1400" b="1"/>
                <a:t>서울</a:t>
              </a:r>
              <a:r>
                <a:rPr lang="en-US" altLang="ko-KR" sz="1400" b="1"/>
                <a:t>");</a:t>
              </a:r>
              <a:endParaRPr lang="en-US" altLang="ko-KR" sz="1400" b="1"/>
            </a:p>
            <a:p>
              <a:pPr defTabSz="179999">
                <a:defRPr/>
              </a:pPr>
              <a:r>
                <a:rPr lang="en-US" altLang="ko-KR" sz="1400"/>
                <a:t>		</a:t>
              </a:r>
              <a:r>
                <a:rPr lang="en-US" altLang="ko-KR" sz="1400" strike="sngStrike"/>
                <a:t>break;</a:t>
              </a:r>
              <a:endParaRPr lang="en-US" altLang="ko-KR" sz="1400" strike="sngStrike"/>
            </a:p>
            <a:p>
              <a:pPr defTabSz="179999">
                <a:defRPr/>
              </a:pPr>
              <a:r>
                <a:rPr lang="en-US" altLang="ko-KR" sz="1400"/>
                <a:t>	case "NewYork":</a:t>
              </a:r>
              <a:endParaRPr lang="en-US" altLang="ko-KR" sz="1400"/>
            </a:p>
            <a:p>
              <a:pPr defTabSz="179999">
                <a:defRPr/>
              </a:pPr>
              <a:r>
                <a:rPr lang="en-US" altLang="ko-KR" sz="1400"/>
                <a:t>		</a:t>
              </a:r>
              <a:r>
                <a:rPr lang="en-US" altLang="ko-KR" sz="1400" b="1"/>
                <a:t>document.write("</a:t>
              </a:r>
              <a:r>
                <a:rPr lang="ko-KR" altLang="en-US" sz="1400" b="1"/>
                <a:t>뉴욕</a:t>
              </a:r>
              <a:r>
                <a:rPr lang="en-US" altLang="ko-KR" sz="1400" b="1"/>
                <a:t>");</a:t>
              </a:r>
              <a:endParaRPr lang="en-US" altLang="ko-KR" sz="1400" b="1"/>
            </a:p>
            <a:p>
              <a:pPr defTabSz="179999">
                <a:defRPr/>
              </a:pPr>
              <a:r>
                <a:rPr lang="en-US" altLang="ko-KR" sz="1400" b="1"/>
                <a:t>		break;</a:t>
              </a:r>
              <a:endParaRPr lang="en-US" altLang="ko-KR" sz="1400" b="1"/>
            </a:p>
            <a:p>
              <a:pPr defTabSz="179999">
                <a:defRPr/>
              </a:pPr>
              <a:r>
                <a:rPr lang="en-US" altLang="ko-KR" sz="1400"/>
                <a:t>	case "Paris":</a:t>
              </a:r>
              <a:endParaRPr lang="en-US" altLang="ko-KR" sz="1400"/>
            </a:p>
            <a:p>
              <a:pPr defTabSz="179999">
                <a:defRPr/>
              </a:pPr>
              <a:r>
                <a:rPr lang="en-US" altLang="ko-KR" sz="1400"/>
                <a:t>		document.write("</a:t>
              </a:r>
              <a:r>
                <a:rPr lang="ko-KR" altLang="en-US" sz="1400"/>
                <a:t>파리</a:t>
              </a:r>
              <a:r>
                <a:rPr lang="en-US" altLang="ko-KR" sz="1400"/>
                <a:t>");</a:t>
              </a:r>
              <a:endParaRPr lang="en-US" altLang="ko-KR" sz="1400"/>
            </a:p>
            <a:p>
              <a:pPr defTabSz="179999">
                <a:defRPr/>
              </a:pPr>
              <a:r>
                <a:rPr lang="en-US" altLang="ko-KR" sz="1400"/>
                <a:t>		break;</a:t>
              </a:r>
              <a:endParaRPr lang="en-US" altLang="ko-KR" sz="1400"/>
            </a:p>
            <a:p>
              <a:pPr defTabSz="179999">
                <a:defRPr/>
              </a:pPr>
              <a:r>
                <a:rPr lang="en-US" altLang="ko-KR" sz="1400"/>
                <a:t>}</a:t>
              </a:r>
              <a:endParaRPr lang="ko-KR" altLang="en-US" sz="1400"/>
            </a:p>
          </p:txBody>
        </p:sp>
        <p:sp>
          <p:nvSpPr>
            <p:cNvPr id="7" name="자유형 8"/>
            <p:cNvSpPr/>
            <p:nvPr/>
          </p:nvSpPr>
          <p:spPr>
            <a:xfrm>
              <a:off x="1290320" y="2557407"/>
              <a:ext cx="1788160" cy="203201"/>
            </a:xfrm>
            <a:custGeom>
              <a:avLst/>
              <a:gdLst>
                <a:gd name="connsiteX0" fmla="*/ 538480 w 1788160"/>
                <a:gd name="connsiteY0" fmla="*/ 294640 h 308601"/>
                <a:gd name="connsiteX1" fmla="*/ 335280 w 1788160"/>
                <a:gd name="connsiteY1" fmla="*/ 284480 h 308601"/>
                <a:gd name="connsiteX2" fmla="*/ 264160 w 1788160"/>
                <a:gd name="connsiteY2" fmla="*/ 274320 h 308601"/>
                <a:gd name="connsiteX3" fmla="*/ 121920 w 1788160"/>
                <a:gd name="connsiteY3" fmla="*/ 264160 h 308601"/>
                <a:gd name="connsiteX4" fmla="*/ 40640 w 1788160"/>
                <a:gd name="connsiteY4" fmla="*/ 243840 h 308601"/>
                <a:gd name="connsiteX5" fmla="*/ 10160 w 1788160"/>
                <a:gd name="connsiteY5" fmla="*/ 233680 h 308601"/>
                <a:gd name="connsiteX6" fmla="*/ 0 w 1788160"/>
                <a:gd name="connsiteY6" fmla="*/ 203200 h 308601"/>
                <a:gd name="connsiteX7" fmla="*/ 10160 w 1788160"/>
                <a:gd name="connsiteY7" fmla="*/ 81280 h 308601"/>
                <a:gd name="connsiteX8" fmla="*/ 30480 w 1788160"/>
                <a:gd name="connsiteY8" fmla="*/ 50800 h 308601"/>
                <a:gd name="connsiteX9" fmla="*/ 121920 w 1788160"/>
                <a:gd name="connsiteY9" fmla="*/ 0 h 308601"/>
                <a:gd name="connsiteX10" fmla="*/ 487680 w 1788160"/>
                <a:gd name="connsiteY10" fmla="*/ 10160 h 308601"/>
                <a:gd name="connsiteX11" fmla="*/ 528320 w 1788160"/>
                <a:gd name="connsiteY11" fmla="*/ 20320 h 308601"/>
                <a:gd name="connsiteX12" fmla="*/ 619760 w 1788160"/>
                <a:gd name="connsiteY12" fmla="*/ 91440 h 308601"/>
                <a:gd name="connsiteX13" fmla="*/ 650240 w 1788160"/>
                <a:gd name="connsiteY13" fmla="*/ 132080 h 308601"/>
                <a:gd name="connsiteX14" fmla="*/ 680720 w 1788160"/>
                <a:gd name="connsiteY14" fmla="*/ 152400 h 308601"/>
                <a:gd name="connsiteX15" fmla="*/ 670560 w 1788160"/>
                <a:gd name="connsiteY15" fmla="*/ 264160 h 308601"/>
                <a:gd name="connsiteX16" fmla="*/ 457200 w 1788160"/>
                <a:gd name="connsiteY16" fmla="*/ 284480 h 308601"/>
                <a:gd name="connsiteX17" fmla="*/ 457200 w 1788160"/>
                <a:gd name="connsiteY17" fmla="*/ 162560 h 308601"/>
                <a:gd name="connsiteX18" fmla="*/ 487680 w 1788160"/>
                <a:gd name="connsiteY18" fmla="*/ 152400 h 308601"/>
                <a:gd name="connsiteX19" fmla="*/ 782320 w 1788160"/>
                <a:gd name="connsiteY19" fmla="*/ 101600 h 308601"/>
                <a:gd name="connsiteX20" fmla="*/ 965200 w 1788160"/>
                <a:gd name="connsiteY20" fmla="*/ 142240 h 308601"/>
                <a:gd name="connsiteX21" fmla="*/ 1026160 w 1788160"/>
                <a:gd name="connsiteY21" fmla="*/ 101600 h 308601"/>
                <a:gd name="connsiteX22" fmla="*/ 1178560 w 1788160"/>
                <a:gd name="connsiteY22" fmla="*/ 111760 h 308601"/>
                <a:gd name="connsiteX23" fmla="*/ 1209040 w 1788160"/>
                <a:gd name="connsiteY23" fmla="*/ 121920 h 308601"/>
                <a:gd name="connsiteX24" fmla="*/ 1219200 w 1788160"/>
                <a:gd name="connsiteY24" fmla="*/ 152400 h 308601"/>
                <a:gd name="connsiteX25" fmla="*/ 1209040 w 1788160"/>
                <a:gd name="connsiteY25" fmla="*/ 213360 h 308601"/>
                <a:gd name="connsiteX26" fmla="*/ 1178560 w 1788160"/>
                <a:gd name="connsiteY26" fmla="*/ 203200 h 308601"/>
                <a:gd name="connsiteX27" fmla="*/ 1188720 w 1788160"/>
                <a:gd name="connsiteY27" fmla="*/ 152400 h 308601"/>
                <a:gd name="connsiteX28" fmla="*/ 1259840 w 1788160"/>
                <a:gd name="connsiteY28" fmla="*/ 91440 h 308601"/>
                <a:gd name="connsiteX29" fmla="*/ 1483360 w 1788160"/>
                <a:gd name="connsiteY29" fmla="*/ 101600 h 308601"/>
                <a:gd name="connsiteX30" fmla="*/ 1473200 w 1788160"/>
                <a:gd name="connsiteY30" fmla="*/ 203200 h 308601"/>
                <a:gd name="connsiteX31" fmla="*/ 1503680 w 1788160"/>
                <a:gd name="connsiteY31" fmla="*/ 172720 h 308601"/>
                <a:gd name="connsiteX32" fmla="*/ 1574800 w 1788160"/>
                <a:gd name="connsiteY32" fmla="*/ 152400 h 308601"/>
                <a:gd name="connsiteX33" fmla="*/ 1686560 w 1788160"/>
                <a:gd name="connsiteY33" fmla="*/ 132080 h 308601"/>
                <a:gd name="connsiteX34" fmla="*/ 1788160 w 1788160"/>
                <a:gd name="connsiteY34" fmla="*/ 121920 h 308601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788160" h="308601">
                  <a:moveTo>
                    <a:pt x="538480" y="294640"/>
                  </a:moveTo>
                  <a:cubicBezTo>
                    <a:pt x="470747" y="291253"/>
                    <a:pt x="402913" y="289490"/>
                    <a:pt x="335280" y="284480"/>
                  </a:cubicBezTo>
                  <a:cubicBezTo>
                    <a:pt x="311398" y="282711"/>
                    <a:pt x="287999" y="276590"/>
                    <a:pt x="264160" y="274320"/>
                  </a:cubicBezTo>
                  <a:cubicBezTo>
                    <a:pt x="216840" y="269813"/>
                    <a:pt x="169333" y="267547"/>
                    <a:pt x="121920" y="264160"/>
                  </a:cubicBezTo>
                  <a:cubicBezTo>
                    <a:pt x="52247" y="240936"/>
                    <a:pt x="138723" y="268361"/>
                    <a:pt x="40640" y="243840"/>
                  </a:cubicBezTo>
                  <a:cubicBezTo>
                    <a:pt x="30250" y="241243"/>
                    <a:pt x="20320" y="237067"/>
                    <a:pt x="10160" y="233680"/>
                  </a:cubicBezTo>
                  <a:cubicBezTo>
                    <a:pt x="6773" y="223520"/>
                    <a:pt x="0" y="213910"/>
                    <a:pt x="0" y="203200"/>
                  </a:cubicBezTo>
                  <a:cubicBezTo>
                    <a:pt x="0" y="162419"/>
                    <a:pt x="2162" y="121269"/>
                    <a:pt x="10160" y="81280"/>
                  </a:cubicBezTo>
                  <a:cubicBezTo>
                    <a:pt x="12555" y="69306"/>
                    <a:pt x="21290" y="58841"/>
                    <a:pt x="30480" y="50800"/>
                  </a:cubicBezTo>
                  <a:cubicBezTo>
                    <a:pt x="73477" y="13177"/>
                    <a:pt x="80056" y="13955"/>
                    <a:pt x="121920" y="0"/>
                  </a:cubicBezTo>
                  <a:cubicBezTo>
                    <a:pt x="243840" y="3387"/>
                    <a:pt x="365865" y="4069"/>
                    <a:pt x="487680" y="10160"/>
                  </a:cubicBezTo>
                  <a:cubicBezTo>
                    <a:pt x="501626" y="10857"/>
                    <a:pt x="515831" y="14075"/>
                    <a:pt x="528320" y="20320"/>
                  </a:cubicBezTo>
                  <a:cubicBezTo>
                    <a:pt x="562717" y="37519"/>
                    <a:pt x="594673" y="62172"/>
                    <a:pt x="619760" y="91440"/>
                  </a:cubicBezTo>
                  <a:cubicBezTo>
                    <a:pt x="630780" y="104297"/>
                    <a:pt x="638266" y="120106"/>
                    <a:pt x="650240" y="132080"/>
                  </a:cubicBezTo>
                  <a:cubicBezTo>
                    <a:pt x="658874" y="140714"/>
                    <a:pt x="670560" y="145627"/>
                    <a:pt x="680720" y="152400"/>
                  </a:cubicBezTo>
                  <a:cubicBezTo>
                    <a:pt x="677333" y="189653"/>
                    <a:pt x="678398" y="227583"/>
                    <a:pt x="670560" y="264160"/>
                  </a:cubicBezTo>
                  <a:cubicBezTo>
                    <a:pt x="652116" y="350234"/>
                    <a:pt x="463925" y="284834"/>
                    <a:pt x="457200" y="284480"/>
                  </a:cubicBezTo>
                  <a:cubicBezTo>
                    <a:pt x="442023" y="238950"/>
                    <a:pt x="432452" y="224429"/>
                    <a:pt x="457200" y="162560"/>
                  </a:cubicBezTo>
                  <a:cubicBezTo>
                    <a:pt x="461177" y="152616"/>
                    <a:pt x="477520" y="155787"/>
                    <a:pt x="487680" y="152400"/>
                  </a:cubicBezTo>
                  <a:cubicBezTo>
                    <a:pt x="625920" y="48720"/>
                    <a:pt x="535132" y="89829"/>
                    <a:pt x="782320" y="101600"/>
                  </a:cubicBezTo>
                  <a:cubicBezTo>
                    <a:pt x="924225" y="137076"/>
                    <a:pt x="862919" y="125193"/>
                    <a:pt x="965200" y="142240"/>
                  </a:cubicBezTo>
                  <a:lnTo>
                    <a:pt x="1026160" y="101600"/>
                  </a:lnTo>
                  <a:cubicBezTo>
                    <a:pt x="1076960" y="104987"/>
                    <a:pt x="1127959" y="106138"/>
                    <a:pt x="1178560" y="111760"/>
                  </a:cubicBezTo>
                  <a:cubicBezTo>
                    <a:pt x="1189204" y="112943"/>
                    <a:pt x="1201467" y="114347"/>
                    <a:pt x="1209040" y="121920"/>
                  </a:cubicBezTo>
                  <a:cubicBezTo>
                    <a:pt x="1216613" y="129493"/>
                    <a:pt x="1215813" y="142240"/>
                    <a:pt x="1219200" y="152400"/>
                  </a:cubicBezTo>
                  <a:cubicBezTo>
                    <a:pt x="1215813" y="172720"/>
                    <a:pt x="1221909" y="197274"/>
                    <a:pt x="1209040" y="213360"/>
                  </a:cubicBezTo>
                  <a:cubicBezTo>
                    <a:pt x="1202350" y="221723"/>
                    <a:pt x="1181947" y="213360"/>
                    <a:pt x="1178560" y="203200"/>
                  </a:cubicBezTo>
                  <a:cubicBezTo>
                    <a:pt x="1173099" y="186817"/>
                    <a:pt x="1181707" y="168180"/>
                    <a:pt x="1188720" y="152400"/>
                  </a:cubicBezTo>
                  <a:cubicBezTo>
                    <a:pt x="1207562" y="110006"/>
                    <a:pt x="1222592" y="110064"/>
                    <a:pt x="1259840" y="91440"/>
                  </a:cubicBezTo>
                  <a:cubicBezTo>
                    <a:pt x="1334347" y="94827"/>
                    <a:pt x="1417291" y="66993"/>
                    <a:pt x="1483360" y="101600"/>
                  </a:cubicBezTo>
                  <a:cubicBezTo>
                    <a:pt x="1513510" y="117393"/>
                    <a:pt x="1463850" y="170474"/>
                    <a:pt x="1473200" y="203200"/>
                  </a:cubicBezTo>
                  <a:cubicBezTo>
                    <a:pt x="1477147" y="217016"/>
                    <a:pt x="1490829" y="179146"/>
                    <a:pt x="1503680" y="172720"/>
                  </a:cubicBezTo>
                  <a:cubicBezTo>
                    <a:pt x="1525732" y="161694"/>
                    <a:pt x="1551013" y="158887"/>
                    <a:pt x="1574800" y="152400"/>
                  </a:cubicBezTo>
                  <a:cubicBezTo>
                    <a:pt x="1643931" y="133546"/>
                    <a:pt x="1592598" y="149164"/>
                    <a:pt x="1686560" y="132080"/>
                  </a:cubicBezTo>
                  <a:cubicBezTo>
                    <a:pt x="1769546" y="116992"/>
                    <a:pt x="1680301" y="121920"/>
                    <a:pt x="1788160" y="12192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자유형 9"/>
            <p:cNvSpPr/>
            <p:nvPr/>
          </p:nvSpPr>
          <p:spPr>
            <a:xfrm>
              <a:off x="861348" y="2001520"/>
              <a:ext cx="246092" cy="223520"/>
            </a:xfrm>
            <a:custGeom>
              <a:avLst/>
              <a:gdLst>
                <a:gd name="connsiteX0" fmla="*/ 53052 w 246092"/>
                <a:gd name="connsiteY0" fmla="*/ 0 h 223520"/>
                <a:gd name="connsiteX1" fmla="*/ 12412 w 246092"/>
                <a:gd name="connsiteY1" fmla="*/ 111760 h 223520"/>
                <a:gd name="connsiteX2" fmla="*/ 246092 w 246092"/>
                <a:gd name="connsiteY2" fmla="*/ 223520 h 22352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6092" h="223520">
                  <a:moveTo>
                    <a:pt x="53052" y="0"/>
                  </a:moveTo>
                  <a:cubicBezTo>
                    <a:pt x="16645" y="37253"/>
                    <a:pt x="-19761" y="74507"/>
                    <a:pt x="12412" y="111760"/>
                  </a:cubicBezTo>
                  <a:cubicBezTo>
                    <a:pt x="44585" y="149013"/>
                    <a:pt x="145338" y="186266"/>
                    <a:pt x="246092" y="22352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자유형 10"/>
            <p:cNvSpPr/>
            <p:nvPr/>
          </p:nvSpPr>
          <p:spPr>
            <a:xfrm>
              <a:off x="1044228" y="2249056"/>
              <a:ext cx="246092" cy="223520"/>
            </a:xfrm>
            <a:custGeom>
              <a:avLst/>
              <a:gdLst>
                <a:gd name="connsiteX0" fmla="*/ 53052 w 246092"/>
                <a:gd name="connsiteY0" fmla="*/ 0 h 223520"/>
                <a:gd name="connsiteX1" fmla="*/ 12412 w 246092"/>
                <a:gd name="connsiteY1" fmla="*/ 111760 h 223520"/>
                <a:gd name="connsiteX2" fmla="*/ 246092 w 246092"/>
                <a:gd name="connsiteY2" fmla="*/ 223520 h 22352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6092" h="223520">
                  <a:moveTo>
                    <a:pt x="53052" y="0"/>
                  </a:moveTo>
                  <a:cubicBezTo>
                    <a:pt x="16645" y="37253"/>
                    <a:pt x="-19761" y="74507"/>
                    <a:pt x="12412" y="111760"/>
                  </a:cubicBezTo>
                  <a:cubicBezTo>
                    <a:pt x="44585" y="149013"/>
                    <a:pt x="145338" y="186266"/>
                    <a:pt x="246092" y="22352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자유형 11"/>
            <p:cNvSpPr/>
            <p:nvPr/>
          </p:nvSpPr>
          <p:spPr>
            <a:xfrm>
              <a:off x="1121325" y="2499360"/>
              <a:ext cx="149064" cy="568960"/>
            </a:xfrm>
            <a:custGeom>
              <a:avLst/>
              <a:gdLst>
                <a:gd name="connsiteX0" fmla="*/ 148675 w 149064"/>
                <a:gd name="connsiteY0" fmla="*/ 0 h 568960"/>
                <a:gd name="connsiteX1" fmla="*/ 36915 w 149064"/>
                <a:gd name="connsiteY1" fmla="*/ 101600 h 568960"/>
                <a:gd name="connsiteX2" fmla="*/ 6435 w 149064"/>
                <a:gd name="connsiteY2" fmla="*/ 416560 h 568960"/>
                <a:gd name="connsiteX3" fmla="*/ 148675 w 149064"/>
                <a:gd name="connsiteY3" fmla="*/ 568960 h 56896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064" h="568960">
                  <a:moveTo>
                    <a:pt x="148675" y="0"/>
                  </a:moveTo>
                  <a:cubicBezTo>
                    <a:pt x="104648" y="16086"/>
                    <a:pt x="60622" y="32173"/>
                    <a:pt x="36915" y="101600"/>
                  </a:cubicBezTo>
                  <a:cubicBezTo>
                    <a:pt x="13208" y="171027"/>
                    <a:pt x="-12192" y="338667"/>
                    <a:pt x="6435" y="416560"/>
                  </a:cubicBezTo>
                  <a:cubicBezTo>
                    <a:pt x="25062" y="494453"/>
                    <a:pt x="157142" y="513080"/>
                    <a:pt x="148675" y="56896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자유형 12"/>
            <p:cNvSpPr/>
            <p:nvPr/>
          </p:nvSpPr>
          <p:spPr>
            <a:xfrm>
              <a:off x="1167992" y="3088640"/>
              <a:ext cx="112168" cy="203200"/>
            </a:xfrm>
            <a:custGeom>
              <a:avLst/>
              <a:gdLst>
                <a:gd name="connsiteX0" fmla="*/ 81688 w 112168"/>
                <a:gd name="connsiteY0" fmla="*/ 0 h 203200"/>
                <a:gd name="connsiteX1" fmla="*/ 408 w 112168"/>
                <a:gd name="connsiteY1" fmla="*/ 101600 h 203200"/>
                <a:gd name="connsiteX2" fmla="*/ 112168 w 112168"/>
                <a:gd name="connsiteY2" fmla="*/ 203200 h 20320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168" h="203200">
                  <a:moveTo>
                    <a:pt x="81688" y="0"/>
                  </a:moveTo>
                  <a:cubicBezTo>
                    <a:pt x="38508" y="33866"/>
                    <a:pt x="-4672" y="67733"/>
                    <a:pt x="408" y="101600"/>
                  </a:cubicBezTo>
                  <a:cubicBezTo>
                    <a:pt x="5488" y="135467"/>
                    <a:pt x="58828" y="169333"/>
                    <a:pt x="112168" y="20320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자유형 13"/>
            <p:cNvSpPr/>
            <p:nvPr/>
          </p:nvSpPr>
          <p:spPr>
            <a:xfrm>
              <a:off x="924560" y="3298992"/>
              <a:ext cx="365760" cy="1130768"/>
            </a:xfrm>
            <a:custGeom>
              <a:avLst/>
              <a:gdLst>
                <a:gd name="connsiteX0" fmla="*/ 365760 w 365760"/>
                <a:gd name="connsiteY0" fmla="*/ 3008 h 1130768"/>
                <a:gd name="connsiteX1" fmla="*/ 71120 w 365760"/>
                <a:gd name="connsiteY1" fmla="*/ 175728 h 1130768"/>
                <a:gd name="connsiteX2" fmla="*/ 0 w 365760"/>
                <a:gd name="connsiteY2" fmla="*/ 1130768 h 113076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5760" h="1130768">
                  <a:moveTo>
                    <a:pt x="365760" y="3008"/>
                  </a:moveTo>
                  <a:cubicBezTo>
                    <a:pt x="248920" y="-4612"/>
                    <a:pt x="132080" y="-12232"/>
                    <a:pt x="71120" y="175728"/>
                  </a:cubicBezTo>
                  <a:cubicBezTo>
                    <a:pt x="10160" y="363688"/>
                    <a:pt x="5080" y="747228"/>
                    <a:pt x="0" y="1130768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3" name="직사각형 14"/>
          <p:cNvSpPr/>
          <p:nvPr/>
        </p:nvSpPr>
        <p:spPr>
          <a:xfrm>
            <a:off x="6256090" y="2964136"/>
            <a:ext cx="3528392" cy="26441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/>
              <a:t> day="</a:t>
            </a:r>
            <a:r>
              <a:rPr lang="ko-KR" altLang="en-US" sz="1400"/>
              <a:t>월</a:t>
            </a:r>
            <a:r>
              <a:rPr lang="en-US" altLang="ko-KR" sz="1400"/>
              <a:t>";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switch(day) {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case "</a:t>
            </a:r>
            <a:r>
              <a:rPr lang="ko-KR" altLang="en-US" sz="1400"/>
              <a:t>월</a:t>
            </a:r>
            <a:r>
              <a:rPr lang="en-US" altLang="ko-KR" sz="1400"/>
              <a:t>":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case "</a:t>
            </a:r>
            <a:r>
              <a:rPr lang="ko-KR" altLang="en-US" sz="1400"/>
              <a:t>화</a:t>
            </a:r>
            <a:r>
              <a:rPr lang="en-US" altLang="ko-KR" sz="1400"/>
              <a:t>":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case "</a:t>
            </a:r>
            <a:r>
              <a:rPr lang="ko-KR" altLang="en-US" sz="1400"/>
              <a:t>수</a:t>
            </a:r>
            <a:r>
              <a:rPr lang="en-US" altLang="ko-KR" sz="1400"/>
              <a:t>":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case "</a:t>
            </a:r>
            <a:r>
              <a:rPr lang="ko-KR" altLang="en-US" sz="1400"/>
              <a:t>목</a:t>
            </a:r>
            <a:r>
              <a:rPr lang="en-US" altLang="ko-KR" sz="1400"/>
              <a:t>":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case "</a:t>
            </a:r>
            <a:r>
              <a:rPr lang="ko-KR" altLang="en-US" sz="1400"/>
              <a:t>금</a:t>
            </a:r>
            <a:r>
              <a:rPr lang="en-US" altLang="ko-KR" sz="1400"/>
              <a:t>": 	document.write("</a:t>
            </a:r>
            <a:r>
              <a:rPr lang="ko-KR" altLang="en-US" sz="1400"/>
              <a:t>정상영업</a:t>
            </a:r>
            <a:r>
              <a:rPr lang="en-US" altLang="ko-KR" sz="1400"/>
              <a:t>");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			</a:t>
            </a:r>
            <a:r>
              <a:rPr lang="en-US" altLang="ko-KR" sz="1400" b="1"/>
              <a:t>break</a:t>
            </a:r>
            <a:r>
              <a:rPr lang="en-US" altLang="ko-KR" sz="1400"/>
              <a:t>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case "</a:t>
            </a:r>
            <a:r>
              <a:rPr lang="ko-KR" altLang="en-US" sz="1400"/>
              <a:t>토</a:t>
            </a:r>
            <a:r>
              <a:rPr lang="en-US" altLang="ko-KR" sz="1400"/>
              <a:t>":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case "</a:t>
            </a:r>
            <a:r>
              <a:rPr lang="ko-KR" altLang="en-US" sz="1400"/>
              <a:t>일</a:t>
            </a:r>
            <a:r>
              <a:rPr lang="en-US" altLang="ko-KR" sz="1400"/>
              <a:t>": document.write("</a:t>
            </a:r>
            <a:r>
              <a:rPr lang="ko-KR" altLang="en-US" sz="1400"/>
              <a:t>휴일</a:t>
            </a:r>
            <a:r>
              <a:rPr lang="en-US" altLang="ko-KR" sz="1400"/>
              <a:t>");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			</a:t>
            </a:r>
            <a:r>
              <a:rPr lang="en-US" altLang="ko-KR" sz="1400" b="1"/>
              <a:t>break</a:t>
            </a:r>
            <a:r>
              <a:rPr lang="en-US" altLang="ko-KR" sz="1400"/>
              <a:t>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}</a:t>
            </a:r>
            <a:endParaRPr lang="ko-KR" altLang="en-US" sz="1400"/>
          </a:p>
        </p:txBody>
      </p:sp>
      <p:sp>
        <p:nvSpPr>
          <p:cNvPr id="14" name="직사각형 15"/>
          <p:cNvSpPr/>
          <p:nvPr/>
        </p:nvSpPr>
        <p:spPr>
          <a:xfrm>
            <a:off x="4561662" y="5739307"/>
            <a:ext cx="902340" cy="321136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</a:rPr>
              <a:t>서울뉴욕 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5" name="직사각형 16"/>
          <p:cNvSpPr/>
          <p:nvPr/>
        </p:nvSpPr>
        <p:spPr>
          <a:xfrm>
            <a:off x="8632690" y="5739307"/>
            <a:ext cx="1151791" cy="359504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</a:rPr>
              <a:t>정상영업 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6" name="TextBox 17"/>
          <p:cNvSpPr txBox="1"/>
          <p:nvPr/>
        </p:nvSpPr>
        <p:spPr>
          <a:xfrm>
            <a:off x="2872334" y="6111419"/>
            <a:ext cx="244833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buAutoNum/>
              <a:defRPr/>
            </a:pPr>
            <a:r>
              <a:rPr lang="en-US" altLang="ko-KR" sz="1000"/>
              <a:t>break;</a:t>
            </a:r>
            <a:r>
              <a:rPr lang="ko-KR" altLang="en-US" sz="1000"/>
              <a:t>를 만날 때까지 아래로 실행을 </a:t>
            </a:r>
            <a:endParaRPr lang="ko-KR" altLang="en-US" sz="1000"/>
          </a:p>
          <a:p>
            <a:pPr lvl="0">
              <a:defRPr/>
            </a:pPr>
            <a:r>
              <a:rPr lang="en-US" altLang="ko-KR" sz="1000"/>
              <a:t>     </a:t>
            </a:r>
            <a:r>
              <a:rPr lang="ko-KR" altLang="en-US" sz="1000"/>
              <a:t>계속하는 사례</a:t>
            </a:r>
            <a:endParaRPr lang="ko-KR" altLang="en-US" sz="1000"/>
          </a:p>
        </p:txBody>
      </p:sp>
      <p:sp>
        <p:nvSpPr>
          <p:cNvPr id="17" name="TextBox 18"/>
          <p:cNvSpPr txBox="1"/>
          <p:nvPr/>
        </p:nvSpPr>
        <p:spPr>
          <a:xfrm>
            <a:off x="6387748" y="6112133"/>
            <a:ext cx="29129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(b) </a:t>
            </a:r>
            <a:r>
              <a:rPr lang="ko-KR" altLang="en-US" sz="1000"/>
              <a:t>여러 </a:t>
            </a:r>
            <a:r>
              <a:rPr lang="en-US" altLang="ko-KR" sz="1000"/>
              <a:t>case</a:t>
            </a:r>
            <a:r>
              <a:rPr lang="ko-KR" altLang="en-US" sz="1000"/>
              <a:t>에 대해 동일한 코드를 실행하도록</a:t>
            </a:r>
            <a:endParaRPr lang="ko-KR" altLang="en-US" sz="1000"/>
          </a:p>
          <a:p>
            <a:pPr lvl="0">
              <a:defRPr/>
            </a:pPr>
            <a:r>
              <a:rPr lang="ko-KR" altLang="en-US" sz="1000" b="1"/>
              <a:t>의도적으로 </a:t>
            </a:r>
            <a:r>
              <a:rPr lang="en-US" altLang="ko-KR" sz="1000" b="1"/>
              <a:t>break; </a:t>
            </a:r>
            <a:r>
              <a:rPr lang="ko-KR" altLang="en-US" sz="1000" b="1"/>
              <a:t>를 생략</a:t>
            </a:r>
            <a:r>
              <a:rPr lang="ko-KR" altLang="en-US" sz="1000"/>
              <a:t>한 경우</a:t>
            </a:r>
            <a:endParaRPr lang="ko-KR" alt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52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예제 </a:t>
            </a:r>
            <a:r>
              <a:rPr lang="en-US" altLang="ko-KR"/>
              <a:t>6–16 switch </a:t>
            </a:r>
            <a:r>
              <a:rPr lang="ko-KR" altLang="en-US"/>
              <a:t>문 사용</a:t>
            </a:r>
            <a:endParaRPr lang="ko-KR" altLang="en-US"/>
          </a:p>
        </p:txBody>
      </p:sp>
      <p:pic>
        <p:nvPicPr>
          <p:cNvPr id="5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99294" y="3969543"/>
            <a:ext cx="2940845" cy="1881899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6" name="직사각형 3"/>
          <p:cNvSpPr/>
          <p:nvPr/>
        </p:nvSpPr>
        <p:spPr>
          <a:xfrm>
            <a:off x="1627638" y="1319469"/>
            <a:ext cx="5112568" cy="52127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200"/>
              <a:t>&lt;!DOCTYPE 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&lt;meta charset=</a:t>
            </a: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200"/>
              <a:t>utf-8</a:t>
            </a: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200"/>
              <a:t>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&lt;title&gt;switch&lt;/title&gt;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&lt;h3&gt;switch </a:t>
            </a:r>
            <a:r>
              <a:rPr lang="ko-KR" altLang="en-US" sz="1200"/>
              <a:t>문으로 커피 주문</a:t>
            </a:r>
            <a:r>
              <a:rPr lang="en-US" altLang="ko-KR" sz="1200"/>
              <a:t>&lt;/h3&gt;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&lt;hr&gt;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&lt;script&gt;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</a:t>
            </a: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200"/>
              <a:t> price = 0;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</a:t>
            </a: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let</a:t>
            </a:r>
            <a:r>
              <a:rPr lang="ko-KR" altLang="en-US" sz="1200"/>
              <a:t> </a:t>
            </a:r>
            <a:r>
              <a:rPr lang="en-US" altLang="ko-KR" sz="1200"/>
              <a:t>coffee = prompt("</a:t>
            </a:r>
            <a:r>
              <a:rPr lang="ko-KR" altLang="en-US" sz="1200"/>
              <a:t>무슨 커피 드릴까요</a:t>
            </a:r>
            <a:r>
              <a:rPr lang="en-US" altLang="ko-KR" sz="1200"/>
              <a:t>?", "");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 b="1"/>
              <a:t>	switch(coffee) {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 b="1"/>
              <a:t>		case "espresso" :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 b="1"/>
              <a:t>		case "</a:t>
            </a:r>
            <a:r>
              <a:rPr lang="ko-KR" altLang="en-US" sz="1200" b="1"/>
              <a:t>에스프레소</a:t>
            </a:r>
            <a:r>
              <a:rPr lang="en-US" altLang="ko-KR" sz="1200" b="1"/>
              <a:t>"</a:t>
            </a:r>
            <a:r>
              <a:rPr lang="ko-KR" altLang="en-US" sz="1200" b="1"/>
              <a:t> </a:t>
            </a:r>
            <a:r>
              <a:rPr lang="en-US" altLang="ko-KR" sz="1200" b="1"/>
              <a:t>: price = 2000;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 b="1"/>
              <a:t>			break;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 b="1"/>
              <a:t>		case "</a:t>
            </a:r>
            <a:r>
              <a:rPr lang="ko-KR" altLang="en-US" sz="1200" b="1"/>
              <a:t>카푸치노</a:t>
            </a:r>
            <a:r>
              <a:rPr lang="en-US" altLang="ko-KR" sz="1200" b="1"/>
              <a:t>"</a:t>
            </a:r>
            <a:r>
              <a:rPr lang="ko-KR" altLang="en-US" sz="1200" b="1"/>
              <a:t> </a:t>
            </a:r>
            <a:r>
              <a:rPr lang="en-US" altLang="ko-KR" sz="1200" b="1"/>
              <a:t>: price = 3000;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 b="1"/>
              <a:t>			break;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 b="1"/>
              <a:t>		case "</a:t>
            </a:r>
            <a:r>
              <a:rPr lang="ko-KR" altLang="en-US" sz="1200" b="1"/>
              <a:t>카페라떼</a:t>
            </a:r>
            <a:r>
              <a:rPr lang="en-US" altLang="ko-KR" sz="1200" b="1"/>
              <a:t>"</a:t>
            </a:r>
            <a:r>
              <a:rPr lang="ko-KR" altLang="en-US" sz="1200" b="1"/>
              <a:t> </a:t>
            </a:r>
            <a:r>
              <a:rPr lang="en-US" altLang="ko-KR" sz="1200" b="1"/>
              <a:t>: price = 3500;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 b="1"/>
              <a:t>			break;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 b="1"/>
              <a:t>		default : 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 b="1"/>
              <a:t>			document.write(coffee + "</a:t>
            </a:r>
            <a:r>
              <a:rPr lang="ko-KR" altLang="en-US" sz="1200" b="1"/>
              <a:t>는 없습니다</a:t>
            </a:r>
            <a:r>
              <a:rPr lang="en-US" altLang="ko-KR" sz="1200" b="1"/>
              <a:t>.");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 b="1"/>
              <a:t>	}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/>
              <a:t>	if(price != 0)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	document.write(coffee + "</a:t>
            </a:r>
            <a:r>
              <a:rPr lang="ko-KR" altLang="en-US" sz="1200"/>
              <a:t>는 </a:t>
            </a:r>
            <a:r>
              <a:rPr lang="en-US" altLang="ko-KR" sz="1200"/>
              <a:t>"</a:t>
            </a:r>
            <a:r>
              <a:rPr lang="ko-KR" altLang="en-US" sz="1200"/>
              <a:t> </a:t>
            </a:r>
            <a:r>
              <a:rPr lang="en-US" altLang="ko-KR" sz="1200"/>
              <a:t>+ price + "</a:t>
            </a:r>
            <a:r>
              <a:rPr lang="ko-KR" altLang="en-US" sz="1200"/>
              <a:t>원입니다</a:t>
            </a:r>
            <a:r>
              <a:rPr lang="en-US" altLang="ko-KR" sz="1200"/>
              <a:t>.");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&lt;/script&gt;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&lt;/html&gt;</a:t>
            </a:r>
            <a:endParaRPr lang="ko-KR" altLang="en-US" sz="1200"/>
          </a:p>
        </p:txBody>
      </p:sp>
      <p:sp>
        <p:nvSpPr>
          <p:cNvPr id="7" name="모서리가 둥근 사각형 설명선 9"/>
          <p:cNvSpPr/>
          <p:nvPr/>
        </p:nvSpPr>
        <p:spPr>
          <a:xfrm>
            <a:off x="4645439" y="3763212"/>
            <a:ext cx="1419581" cy="612934"/>
          </a:xfrm>
          <a:prstGeom prst="wedgeRoundRectCallout">
            <a:avLst>
              <a:gd name="adj1" fmla="val -59183"/>
              <a:gd name="adj2" fmla="val -45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/>
              <a:t>“espresso”</a:t>
            </a:r>
            <a:r>
              <a:rPr lang="ko-KR" altLang="en-US" sz="1000"/>
              <a:t>나 </a:t>
            </a:r>
            <a:endParaRPr lang="ko-KR" altLang="en-US" sz="1000"/>
          </a:p>
          <a:p>
            <a:pPr lvl="0">
              <a:defRPr/>
            </a:pPr>
            <a:r>
              <a:rPr lang="en-US" altLang="ko-KR" sz="1000"/>
              <a:t>“</a:t>
            </a:r>
            <a:r>
              <a:rPr lang="ko-KR" altLang="en-US" sz="1000"/>
              <a:t>에스프레소</a:t>
            </a:r>
            <a:r>
              <a:rPr lang="en-US" altLang="ko-KR" sz="1000"/>
              <a:t>” </a:t>
            </a:r>
            <a:r>
              <a:rPr lang="ko-KR" altLang="en-US" sz="1000"/>
              <a:t>의</a:t>
            </a:r>
            <a:r>
              <a:rPr lang="en-US" altLang="ko-KR" sz="1000"/>
              <a:t> </a:t>
            </a:r>
            <a:r>
              <a:rPr lang="ko-KR" altLang="en-US" sz="1000"/>
              <a:t>경우</a:t>
            </a:r>
            <a:endParaRPr lang="ko-KR" altLang="en-US" sz="1000"/>
          </a:p>
          <a:p>
            <a:pPr lvl="0">
              <a:defRPr/>
            </a:pPr>
            <a:r>
              <a:rPr lang="ko-KR" altLang="en-US" sz="1000"/>
              <a:t>모두 실행</a:t>
            </a:r>
            <a:endParaRPr lang="ko-KR" altLang="en-US" sz="1000"/>
          </a:p>
        </p:txBody>
      </p:sp>
      <p:grpSp>
        <p:nvGrpSpPr>
          <p:cNvPr id="8" name="그룹 11"/>
          <p:cNvGrpSpPr/>
          <p:nvPr/>
        </p:nvGrpSpPr>
        <p:grpSpPr>
          <a:xfrm rot="0">
            <a:off x="6536702" y="1674980"/>
            <a:ext cx="3299848" cy="1734970"/>
            <a:chOff x="2715411" y="3527842"/>
            <a:chExt cx="5597906" cy="2943225"/>
          </a:xfrm>
        </p:grpSpPr>
        <p:pic>
          <p:nvPicPr>
            <p:cNvPr id="9" name="그림 10"/>
            <p:cNvPicPr>
              <a:picLocks noChangeAspect="1"/>
            </p:cNvPicPr>
            <p:nvPr/>
          </p:nvPicPr>
          <p:blipFill rotWithShape="1">
            <a:blip r:embed="rId3"/>
            <a:srcRect r="50960"/>
            <a:stretch>
              <a:fillRect/>
            </a:stretch>
          </p:blipFill>
          <p:spPr>
            <a:xfrm>
              <a:off x="2715411" y="3527842"/>
              <a:ext cx="3661792" cy="2943225"/>
            </a:xfrm>
            <a:prstGeom prst="rect">
              <a:avLst/>
            </a:prstGeom>
          </p:spPr>
        </p:pic>
        <p:pic>
          <p:nvPicPr>
            <p:cNvPr id="10" name="그림 2"/>
            <p:cNvPicPr>
              <a:picLocks noChangeAspect="1"/>
            </p:cNvPicPr>
            <p:nvPr/>
          </p:nvPicPr>
          <p:blipFill rotWithShape="1">
            <a:blip r:embed="rId4"/>
            <a:srcRect l="64610"/>
            <a:stretch>
              <a:fillRect/>
            </a:stretch>
          </p:blipFill>
          <p:spPr>
            <a:xfrm>
              <a:off x="5670253" y="3527842"/>
              <a:ext cx="2643064" cy="294322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en-US" altLang="ko-KR"/>
              <a:t>for </a:t>
            </a:r>
            <a:r>
              <a:rPr lang="ko-KR" altLang="en-US"/>
              <a:t>문</a:t>
            </a:r>
            <a:endParaRPr lang="ko-KR" altLang="en-US"/>
          </a:p>
          <a:p>
            <a:pPr marL="0" lvl="0" indent="0">
              <a:buNone/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while</a:t>
            </a:r>
            <a:r>
              <a:rPr lang="ko-KR" altLang="en-US"/>
              <a:t> 문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do-while</a:t>
            </a:r>
            <a:r>
              <a:rPr lang="ko-KR" altLang="en-US"/>
              <a:t> 문</a:t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53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반복문</a:t>
            </a:r>
            <a:endParaRPr lang="ko-KR" altLang="en-US"/>
          </a:p>
        </p:txBody>
      </p:sp>
      <p:pic>
        <p:nvPicPr>
          <p:cNvPr id="5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59377" y="1215521"/>
            <a:ext cx="6912769" cy="1610960"/>
          </a:xfrm>
          <a:prstGeom prst="rect">
            <a:avLst/>
          </a:prstGeom>
        </p:spPr>
      </p:pic>
      <p:pic>
        <p:nvPicPr>
          <p:cNvPr id="6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67490" y="2983962"/>
            <a:ext cx="5935468" cy="1650710"/>
          </a:xfrm>
          <a:prstGeom prst="rect">
            <a:avLst/>
          </a:prstGeom>
        </p:spPr>
      </p:pic>
      <p:pic>
        <p:nvPicPr>
          <p:cNvPr id="7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095482" y="4851610"/>
            <a:ext cx="5959932" cy="1695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54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예제 </a:t>
            </a:r>
            <a:r>
              <a:rPr lang="en-US" altLang="ko-KR"/>
              <a:t>6–17 for </a:t>
            </a:r>
            <a:r>
              <a:rPr lang="ko-KR" altLang="en-US"/>
              <a:t>문으로 </a:t>
            </a:r>
            <a:r>
              <a:rPr lang="en-US" altLang="ko-KR"/>
              <a:t>10px~35px </a:t>
            </a:r>
            <a:r>
              <a:rPr lang="ko-KR" altLang="en-US"/>
              <a:t>크기로 출력</a:t>
            </a:r>
            <a:endParaRPr lang="ko-KR" altLang="en-US"/>
          </a:p>
        </p:txBody>
      </p:sp>
      <p:pic>
        <p:nvPicPr>
          <p:cNvPr id="5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71206" y="1671929"/>
            <a:ext cx="3516571" cy="2104361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7" name="직사각형 3"/>
          <p:cNvSpPr/>
          <p:nvPr/>
        </p:nvSpPr>
        <p:spPr>
          <a:xfrm>
            <a:off x="1774662" y="1671928"/>
            <a:ext cx="4752528" cy="41459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400"/>
              <a:t>&lt;!DOCTYPE html&gt;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&lt;html&gt;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&lt;head&gt;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&lt;meta charset=</a:t>
            </a: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/>
              <a:t>utf-8</a:t>
            </a: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/>
              <a:t>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&lt;title&gt;for </a:t>
            </a:r>
            <a:r>
              <a:rPr lang="ko-KR" altLang="en-US" sz="1400"/>
              <a:t>문</a:t>
            </a:r>
            <a:r>
              <a:rPr lang="en-US" altLang="ko-KR" sz="1400"/>
              <a:t>&lt;/title&gt;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&lt;/head&gt;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&lt;body&gt;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&lt;h3&gt;for </a:t>
            </a:r>
            <a:r>
              <a:rPr lang="ko-KR" altLang="en-US" sz="1400"/>
              <a:t>문으로 </a:t>
            </a:r>
            <a:r>
              <a:rPr lang="en-US" altLang="ko-KR" sz="1400"/>
              <a:t>10px~35px </a:t>
            </a:r>
            <a:r>
              <a:rPr lang="ko-KR" altLang="en-US" sz="1400"/>
              <a:t>크기 출력</a:t>
            </a:r>
            <a:r>
              <a:rPr lang="en-US" altLang="ko-KR" sz="1400"/>
              <a:t>&lt;/h3&gt;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&lt;hr&gt;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&lt;script&gt;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</a:t>
            </a:r>
            <a:r>
              <a:rPr lang="en-US" altLang="ko-KR" sz="1400" b="1"/>
              <a:t>for(let</a:t>
            </a:r>
            <a:r>
              <a:rPr lang="ko-KR" altLang="en-US" sz="1400" b="1"/>
              <a:t> </a:t>
            </a:r>
            <a:r>
              <a:rPr lang="en-US" altLang="ko-KR" sz="1400" b="1"/>
              <a:t>size=10; size&lt;=35; size+=5) </a:t>
            </a:r>
            <a:r>
              <a:rPr lang="en-US" altLang="ko-KR" sz="1400"/>
              <a:t>{ // 5</a:t>
            </a:r>
            <a:r>
              <a:rPr lang="ko-KR" altLang="en-US" sz="1400"/>
              <a:t>씩 증가</a:t>
            </a:r>
            <a:endParaRPr lang="ko-KR" altLang="en-US" sz="1400"/>
          </a:p>
          <a:p>
            <a:pPr defTabSz="179999">
              <a:defRPr/>
            </a:pPr>
            <a:r>
              <a:rPr lang="en-US" altLang="ko-KR" sz="1400"/>
              <a:t>		document.write("&lt;span ");</a:t>
            </a:r>
            <a:endParaRPr lang="en-US" altLang="ko-KR" sz="1400"/>
          </a:p>
          <a:p>
            <a:pPr defTabSz="179999">
              <a:defRPr/>
            </a:pPr>
            <a:r>
              <a:rPr lang="fr-FR" altLang="ko-KR" sz="1400"/>
              <a:t>		document.write("style='font-size:" + size + "px'&gt;");</a:t>
            </a:r>
            <a:endParaRPr lang="fr-FR" altLang="ko-KR" sz="1400"/>
          </a:p>
          <a:p>
            <a:pPr defTabSz="179999">
              <a:defRPr/>
            </a:pPr>
            <a:r>
              <a:rPr lang="en-US" altLang="ko-KR" sz="1400"/>
              <a:t>		document.write(size + "px");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	document.write("&lt;/span&gt;");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}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&lt;/script&gt;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&lt;/body&gt;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&lt;/html&gt;</a:t>
            </a: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55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예제 </a:t>
            </a:r>
            <a:r>
              <a:rPr lang="en-US" altLang="ko-KR"/>
              <a:t>6–18 while </a:t>
            </a:r>
            <a:r>
              <a:rPr lang="ko-KR" altLang="en-US"/>
              <a:t>문으로 </a:t>
            </a:r>
            <a:r>
              <a:rPr lang="en-US" altLang="ko-KR"/>
              <a:t>0~n</a:t>
            </a:r>
            <a:r>
              <a:rPr lang="ko-KR" altLang="en-US"/>
              <a:t>까지의 합 구하기</a:t>
            </a:r>
            <a:endParaRPr lang="ko-KR" altLang="en-US"/>
          </a:p>
        </p:txBody>
      </p:sp>
      <p:pic>
        <p:nvPicPr>
          <p:cNvPr id="5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8309" y="3692063"/>
            <a:ext cx="2965296" cy="1843135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6" name="직사각형 8"/>
          <p:cNvSpPr/>
          <p:nvPr/>
        </p:nvSpPr>
        <p:spPr>
          <a:xfrm>
            <a:off x="1482846" y="1492591"/>
            <a:ext cx="5256584" cy="47824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400">
                <a:latin typeface="+mj-lt"/>
              </a:rPr>
              <a:t>&lt;!DOCTYPE html&gt;</a:t>
            </a:r>
            <a:endParaRPr lang="en-US" altLang="ko-KR" sz="1400">
              <a:latin typeface="+mj-lt"/>
            </a:endParaRPr>
          </a:p>
          <a:p>
            <a:pPr defTabSz="179999">
              <a:defRPr/>
            </a:pPr>
            <a:r>
              <a:rPr lang="en-US" altLang="ko-KR" sz="1400">
                <a:latin typeface="+mj-lt"/>
              </a:rPr>
              <a:t>&lt;html&gt;</a:t>
            </a:r>
            <a:endParaRPr lang="en-US" altLang="ko-KR" sz="1400">
              <a:latin typeface="+mj-lt"/>
            </a:endParaRPr>
          </a:p>
          <a:p>
            <a:pPr defTabSz="179999">
              <a:defRPr/>
            </a:pPr>
            <a:r>
              <a:rPr lang="en-US" altLang="ko-KR" sz="1400">
                <a:latin typeface="+mj-lt"/>
              </a:rPr>
              <a:t>&lt;head&gt;</a:t>
            </a:r>
            <a:endParaRPr lang="en-US" altLang="ko-KR" sz="1400">
              <a:latin typeface="+mj-lt"/>
            </a:endParaRPr>
          </a:p>
          <a:p>
            <a:pPr defTabSz="179999">
              <a:defRPr/>
            </a:pPr>
            <a:r>
              <a:rPr lang="en-US" altLang="ko-KR" sz="1400"/>
              <a:t>&lt;meta charset=</a:t>
            </a: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/>
              <a:t>utf-8</a:t>
            </a: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/>
              <a:t>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>
                <a:latin typeface="+mj-lt"/>
              </a:rPr>
              <a:t>&lt;title&gt;while </a:t>
            </a:r>
            <a:r>
              <a:rPr lang="ko-KR" altLang="en-US" sz="1400">
                <a:latin typeface="+mj-lt"/>
              </a:rPr>
              <a:t>문</a:t>
            </a:r>
            <a:r>
              <a:rPr lang="en-US" altLang="ko-KR" sz="1400">
                <a:latin typeface="+mj-lt"/>
              </a:rPr>
              <a:t>&lt;/title&gt;</a:t>
            </a:r>
            <a:endParaRPr lang="en-US" altLang="ko-KR" sz="1400">
              <a:latin typeface="+mj-lt"/>
            </a:endParaRPr>
          </a:p>
          <a:p>
            <a:pPr defTabSz="179999">
              <a:defRPr/>
            </a:pPr>
            <a:r>
              <a:rPr lang="en-US" altLang="ko-KR" sz="1400">
                <a:latin typeface="+mj-lt"/>
              </a:rPr>
              <a:t>&lt;/head&gt;</a:t>
            </a:r>
            <a:endParaRPr lang="en-US" altLang="ko-KR" sz="1400">
              <a:latin typeface="+mj-lt"/>
            </a:endParaRPr>
          </a:p>
          <a:p>
            <a:pPr defTabSz="179999">
              <a:defRPr/>
            </a:pPr>
            <a:r>
              <a:rPr lang="en-US" altLang="ko-KR" sz="1400">
                <a:latin typeface="+mj-lt"/>
              </a:rPr>
              <a:t>&lt;body&gt;</a:t>
            </a:r>
            <a:endParaRPr lang="en-US" altLang="ko-KR" sz="1400">
              <a:latin typeface="+mj-lt"/>
            </a:endParaRPr>
          </a:p>
          <a:p>
            <a:pPr defTabSz="179999">
              <a:defRPr/>
            </a:pPr>
            <a:r>
              <a:rPr lang="en-US" altLang="ko-KR" sz="1400">
                <a:latin typeface="+mj-lt"/>
              </a:rPr>
              <a:t>&lt;h3&gt;while </a:t>
            </a:r>
            <a:r>
              <a:rPr lang="ko-KR" altLang="en-US" sz="1400">
                <a:latin typeface="+mj-lt"/>
              </a:rPr>
              <a:t>문으로 </a:t>
            </a:r>
            <a:r>
              <a:rPr lang="en-US" altLang="ko-KR" sz="1400">
                <a:latin typeface="+mj-lt"/>
              </a:rPr>
              <a:t>0</a:t>
            </a:r>
            <a:r>
              <a:rPr lang="ko-KR" altLang="en-US" sz="1400">
                <a:latin typeface="+mj-lt"/>
              </a:rPr>
              <a:t>에서 </a:t>
            </a:r>
            <a:r>
              <a:rPr lang="en-US" altLang="ko-KR" sz="1400">
                <a:latin typeface="+mj-lt"/>
              </a:rPr>
              <a:t>n</a:t>
            </a:r>
            <a:r>
              <a:rPr lang="ko-KR" altLang="en-US" sz="1400">
                <a:latin typeface="+mj-lt"/>
              </a:rPr>
              <a:t>까지 합</a:t>
            </a:r>
            <a:r>
              <a:rPr lang="en-US" altLang="ko-KR" sz="1400">
                <a:latin typeface="+mj-lt"/>
              </a:rPr>
              <a:t>&lt;/h3&gt;</a:t>
            </a:r>
            <a:endParaRPr lang="en-US" altLang="ko-KR" sz="1400">
              <a:latin typeface="+mj-lt"/>
            </a:endParaRPr>
          </a:p>
          <a:p>
            <a:pPr defTabSz="179999">
              <a:defRPr/>
            </a:pPr>
            <a:r>
              <a:rPr lang="en-US" altLang="ko-KR" sz="1400">
                <a:latin typeface="+mj-lt"/>
              </a:rPr>
              <a:t>&lt;hr&gt;</a:t>
            </a:r>
            <a:endParaRPr lang="en-US" altLang="ko-KR" sz="1400">
              <a:latin typeface="+mj-lt"/>
            </a:endParaRPr>
          </a:p>
          <a:p>
            <a:pPr defTabSz="179999">
              <a:defRPr/>
            </a:pPr>
            <a:r>
              <a:rPr lang="en-US" altLang="ko-KR" sz="1400">
                <a:latin typeface="+mj-lt"/>
              </a:rPr>
              <a:t>&lt;script&gt;</a:t>
            </a:r>
            <a:endParaRPr lang="en-US" altLang="ko-KR" sz="1400">
              <a:latin typeface="+mj-lt"/>
            </a:endParaRPr>
          </a:p>
          <a:p>
            <a:pPr defTabSz="179999">
              <a:defRPr/>
            </a:pPr>
            <a:r>
              <a:rPr lang="en-US" altLang="ko-KR" sz="1400" b="1">
                <a:latin typeface="+mj-lt"/>
              </a:rPr>
              <a:t>	</a:t>
            </a:r>
            <a:r>
              <a:rPr lang="en-US" altLang="ko-KR" sz="1400" b="1" kern="0">
                <a:solidFill>
                  <a:srgbClr val="000000"/>
                </a:solidFill>
                <a:latin typeface="+mj-ea"/>
              </a:rPr>
              <a:t>let</a:t>
            </a:r>
            <a:r>
              <a:rPr lang="ko-KR" altLang="en-US" sz="1400" b="1">
                <a:latin typeface="+mj-lt"/>
              </a:rPr>
              <a:t> </a:t>
            </a:r>
            <a:r>
              <a:rPr lang="en-US" altLang="ko-KR" sz="1400" b="1">
                <a:latin typeface="+mj-lt"/>
              </a:rPr>
              <a:t>n = prompt("0</a:t>
            </a:r>
            <a:r>
              <a:rPr lang="ko-KR" altLang="en-US" sz="1400" b="1">
                <a:latin typeface="+mj-lt"/>
              </a:rPr>
              <a:t>보다 큰 정수를 입력하세요</a:t>
            </a:r>
            <a:r>
              <a:rPr lang="en-US" altLang="ko-KR" sz="1400" b="1">
                <a:latin typeface="+mj-lt"/>
              </a:rPr>
              <a:t>", 0); </a:t>
            </a:r>
            <a:endParaRPr lang="en-US" altLang="ko-KR" sz="1400" b="1">
              <a:latin typeface="+mj-lt"/>
            </a:endParaRPr>
          </a:p>
          <a:p>
            <a:pPr defTabSz="179999">
              <a:defRPr/>
            </a:pPr>
            <a:r>
              <a:rPr lang="en-US" altLang="ko-KR" sz="1400">
                <a:latin typeface="+mj-lt"/>
              </a:rPr>
              <a:t>	n = parseInt(n); // </a:t>
            </a:r>
            <a:r>
              <a:rPr lang="ko-KR" altLang="en-US" sz="1400">
                <a:latin typeface="+mj-lt"/>
              </a:rPr>
              <a:t>문자열 </a:t>
            </a:r>
            <a:r>
              <a:rPr lang="en-US" altLang="ko-KR" sz="1400">
                <a:latin typeface="+mj-lt"/>
              </a:rPr>
              <a:t>n</a:t>
            </a:r>
            <a:r>
              <a:rPr lang="ko-KR" altLang="en-US" sz="1400">
                <a:latin typeface="+mj-lt"/>
              </a:rPr>
              <a:t>을 숫자로 바꿈</a:t>
            </a:r>
            <a:endParaRPr lang="ko-KR" altLang="en-US" sz="1400">
              <a:latin typeface="+mj-lt"/>
            </a:endParaRPr>
          </a:p>
          <a:p>
            <a:pPr defTabSz="179999">
              <a:defRPr/>
            </a:pPr>
            <a:endParaRPr lang="ko-KR" altLang="en-US" sz="1400">
              <a:latin typeface="+mj-lt"/>
            </a:endParaRPr>
          </a:p>
          <a:p>
            <a:pPr defTabSz="179999">
              <a:defRPr/>
            </a:pPr>
            <a:r>
              <a:rPr lang="en-US" altLang="ko-KR" sz="1400" b="1">
                <a:latin typeface="+mj-lt"/>
              </a:rPr>
              <a:t>	</a:t>
            </a:r>
            <a:r>
              <a:rPr lang="en-US" altLang="ko-KR" sz="1400" b="1" kern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b="1">
                <a:latin typeface="+mj-lt"/>
              </a:rPr>
              <a:t> i=0, sum=0;</a:t>
            </a:r>
            <a:endParaRPr lang="en-US" altLang="ko-KR" sz="1400" b="1">
              <a:latin typeface="+mj-lt"/>
            </a:endParaRPr>
          </a:p>
          <a:p>
            <a:pPr defTabSz="179999">
              <a:defRPr/>
            </a:pPr>
            <a:r>
              <a:rPr lang="en-US" altLang="ko-KR" sz="1400" b="1">
                <a:latin typeface="+mj-lt"/>
              </a:rPr>
              <a:t>	while(i&lt;=n) { </a:t>
            </a:r>
            <a:r>
              <a:rPr lang="en-US" altLang="ko-KR" sz="1400">
                <a:latin typeface="+mj-lt"/>
              </a:rPr>
              <a:t>// i</a:t>
            </a:r>
            <a:r>
              <a:rPr lang="ko-KR" altLang="en-US" sz="1400">
                <a:latin typeface="+mj-lt"/>
              </a:rPr>
              <a:t>가 </a:t>
            </a:r>
            <a:r>
              <a:rPr lang="en-US" altLang="ko-KR" sz="1400">
                <a:latin typeface="+mj-lt"/>
              </a:rPr>
              <a:t>0</a:t>
            </a:r>
            <a:r>
              <a:rPr lang="ko-KR" altLang="en-US" sz="1400">
                <a:latin typeface="+mj-lt"/>
              </a:rPr>
              <a:t>에서 </a:t>
            </a:r>
            <a:r>
              <a:rPr lang="en-US" altLang="ko-KR" sz="1400">
                <a:latin typeface="+mj-lt"/>
              </a:rPr>
              <a:t>n</a:t>
            </a:r>
            <a:r>
              <a:rPr lang="ko-KR" altLang="en-US" sz="1400">
                <a:latin typeface="+mj-lt"/>
              </a:rPr>
              <a:t>까지 반복</a:t>
            </a:r>
            <a:endParaRPr lang="ko-KR" altLang="en-US" sz="1400">
              <a:latin typeface="+mj-lt"/>
            </a:endParaRPr>
          </a:p>
          <a:p>
            <a:pPr defTabSz="179999">
              <a:defRPr/>
            </a:pPr>
            <a:r>
              <a:rPr lang="en-US" altLang="ko-KR" sz="1400">
                <a:latin typeface="+mj-lt"/>
              </a:rPr>
              <a:t>		sum += i;</a:t>
            </a:r>
            <a:endParaRPr lang="en-US" altLang="ko-KR" sz="1400">
              <a:latin typeface="+mj-lt"/>
            </a:endParaRPr>
          </a:p>
          <a:p>
            <a:pPr defTabSz="179999">
              <a:defRPr/>
            </a:pPr>
            <a:r>
              <a:rPr lang="en-US" altLang="ko-KR" sz="1400">
                <a:latin typeface="+mj-lt"/>
              </a:rPr>
              <a:t>		i++;</a:t>
            </a:r>
            <a:endParaRPr lang="en-US" altLang="ko-KR" sz="1400">
              <a:latin typeface="+mj-lt"/>
            </a:endParaRPr>
          </a:p>
          <a:p>
            <a:pPr defTabSz="179999">
              <a:defRPr/>
            </a:pPr>
            <a:r>
              <a:rPr lang="en-US" altLang="ko-KR" sz="1400">
                <a:latin typeface="+mj-lt"/>
              </a:rPr>
              <a:t>	}</a:t>
            </a:r>
            <a:endParaRPr lang="en-US" altLang="ko-KR" sz="1400">
              <a:latin typeface="+mj-lt"/>
            </a:endParaRPr>
          </a:p>
          <a:p>
            <a:pPr defTabSz="179999">
              <a:defRPr/>
            </a:pPr>
            <a:r>
              <a:rPr lang="en-US" altLang="ko-KR" sz="1400">
                <a:latin typeface="+mj-lt"/>
              </a:rPr>
              <a:t>	document.write("0</a:t>
            </a:r>
            <a:r>
              <a:rPr lang="ko-KR" altLang="en-US" sz="1400">
                <a:latin typeface="+mj-lt"/>
              </a:rPr>
              <a:t>에서 </a:t>
            </a:r>
            <a:r>
              <a:rPr lang="en-US" altLang="ko-KR" sz="1400">
                <a:latin typeface="+mj-lt"/>
              </a:rPr>
              <a:t>"</a:t>
            </a:r>
            <a:r>
              <a:rPr lang="ko-KR" altLang="en-US" sz="1400">
                <a:latin typeface="+mj-lt"/>
              </a:rPr>
              <a:t> </a:t>
            </a:r>
            <a:r>
              <a:rPr lang="en-US" altLang="ko-KR" sz="1400">
                <a:latin typeface="+mj-lt"/>
              </a:rPr>
              <a:t>+ n + "</a:t>
            </a:r>
            <a:r>
              <a:rPr lang="ko-KR" altLang="en-US" sz="1400">
                <a:latin typeface="+mj-lt"/>
              </a:rPr>
              <a:t>까지 합은 </a:t>
            </a:r>
            <a:r>
              <a:rPr lang="en-US" altLang="ko-KR" sz="1400">
                <a:latin typeface="+mj-lt"/>
              </a:rPr>
              <a:t>"</a:t>
            </a:r>
            <a:r>
              <a:rPr lang="ko-KR" altLang="en-US" sz="1400">
                <a:latin typeface="+mj-lt"/>
              </a:rPr>
              <a:t> </a:t>
            </a:r>
            <a:r>
              <a:rPr lang="en-US" altLang="ko-KR" sz="1400">
                <a:latin typeface="+mj-lt"/>
              </a:rPr>
              <a:t>+ sum);</a:t>
            </a:r>
            <a:endParaRPr lang="en-US" altLang="ko-KR" sz="1400">
              <a:latin typeface="+mj-lt"/>
            </a:endParaRPr>
          </a:p>
          <a:p>
            <a:pPr defTabSz="179999">
              <a:defRPr/>
            </a:pPr>
            <a:r>
              <a:rPr lang="en-US" altLang="ko-KR" sz="1400">
                <a:latin typeface="+mj-lt"/>
              </a:rPr>
              <a:t>&lt;/script&gt;</a:t>
            </a:r>
            <a:endParaRPr lang="en-US" altLang="ko-KR" sz="1400">
              <a:latin typeface="+mj-lt"/>
            </a:endParaRPr>
          </a:p>
          <a:p>
            <a:pPr defTabSz="179999">
              <a:defRPr/>
            </a:pPr>
            <a:r>
              <a:rPr lang="en-US" altLang="ko-KR" sz="1400">
                <a:latin typeface="+mj-lt"/>
              </a:rPr>
              <a:t>&lt;/body&gt;</a:t>
            </a:r>
            <a:endParaRPr lang="en-US" altLang="ko-KR" sz="1400">
              <a:latin typeface="+mj-lt"/>
            </a:endParaRPr>
          </a:p>
          <a:p>
            <a:pPr defTabSz="179999">
              <a:defRPr/>
            </a:pPr>
            <a:r>
              <a:rPr lang="en-US" altLang="ko-KR" sz="1400">
                <a:latin typeface="+mj-lt"/>
              </a:rPr>
              <a:t>&lt;/html&gt;</a:t>
            </a:r>
            <a:endParaRPr lang="ko-KR" altLang="en-US" sz="1400">
              <a:latin typeface="+mj-lt"/>
            </a:endParaRPr>
          </a:p>
        </p:txBody>
      </p:sp>
      <p:sp>
        <p:nvSpPr>
          <p:cNvPr id="7" name="모서리가 둥근 사각형 설명선 3"/>
          <p:cNvSpPr/>
          <p:nvPr/>
        </p:nvSpPr>
        <p:spPr>
          <a:xfrm>
            <a:off x="2901408" y="3292791"/>
            <a:ext cx="2093052" cy="260763"/>
          </a:xfrm>
          <a:prstGeom prst="wedgeRoundRectCallout">
            <a:avLst>
              <a:gd name="adj1" fmla="val -62127"/>
              <a:gd name="adj2" fmla="val 1130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 prompt()</a:t>
            </a:r>
            <a:r>
              <a:rPr lang="ko-KR" altLang="en-US" sz="1000"/>
              <a:t>가 리턴한 것은 문자열 </a:t>
            </a:r>
            <a:endParaRPr lang="ko-KR" altLang="en-US" sz="1000"/>
          </a:p>
        </p:txBody>
      </p:sp>
      <p:grpSp>
        <p:nvGrpSpPr>
          <p:cNvPr id="8" name="그룹 12"/>
          <p:cNvGrpSpPr/>
          <p:nvPr/>
        </p:nvGrpSpPr>
        <p:grpSpPr>
          <a:xfrm rot="0">
            <a:off x="6490200" y="1636608"/>
            <a:ext cx="3580733" cy="1742476"/>
            <a:chOff x="5474898" y="1628800"/>
            <a:chExt cx="3580733" cy="1742476"/>
          </a:xfrm>
        </p:grpSpPr>
        <p:pic>
          <p:nvPicPr>
            <p:cNvPr id="9" name="그림 2"/>
            <p:cNvPicPr>
              <a:picLocks noChangeAspect="1"/>
            </p:cNvPicPr>
            <p:nvPr/>
          </p:nvPicPr>
          <p:blipFill rotWithShape="1">
            <a:blip r:embed="rId3"/>
            <a:srcRect r="50000"/>
            <a:stretch>
              <a:fillRect/>
            </a:stretch>
          </p:blipFill>
          <p:spPr>
            <a:xfrm>
              <a:off x="5474898" y="1628800"/>
              <a:ext cx="2196305" cy="1742476"/>
            </a:xfrm>
            <a:prstGeom prst="rect">
              <a:avLst/>
            </a:prstGeom>
          </p:spPr>
        </p:pic>
        <p:pic>
          <p:nvPicPr>
            <p:cNvPr id="10" name="그림 10"/>
            <p:cNvPicPr>
              <a:picLocks noChangeAspect="1"/>
            </p:cNvPicPr>
            <p:nvPr/>
          </p:nvPicPr>
          <p:blipFill rotWithShape="1">
            <a:blip r:embed="rId4"/>
            <a:srcRect l="63500"/>
            <a:stretch>
              <a:fillRect/>
            </a:stretch>
          </p:blipFill>
          <p:spPr>
            <a:xfrm>
              <a:off x="7452320" y="1628800"/>
              <a:ext cx="1603311" cy="174247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56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예제 </a:t>
            </a:r>
            <a:r>
              <a:rPr lang="en-US" altLang="ko-KR"/>
              <a:t>6-19 do-while </a:t>
            </a:r>
            <a:r>
              <a:rPr lang="ko-KR" altLang="en-US"/>
              <a:t>문으로 </a:t>
            </a:r>
            <a:r>
              <a:rPr lang="en-US" altLang="ko-KR"/>
              <a:t>0~n</a:t>
            </a:r>
            <a:r>
              <a:rPr lang="ko-KR" altLang="en-US"/>
              <a:t>까지 합 구하기</a:t>
            </a:r>
            <a:endParaRPr lang="ko-KR" altLang="en-US"/>
          </a:p>
        </p:txBody>
      </p:sp>
      <p:sp>
        <p:nvSpPr>
          <p:cNvPr id="5" name="직사각형 8"/>
          <p:cNvSpPr/>
          <p:nvPr/>
        </p:nvSpPr>
        <p:spPr>
          <a:xfrm>
            <a:off x="1684933" y="1386360"/>
            <a:ext cx="5004048" cy="47839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400">
                <a:latin typeface="+mj-lt"/>
              </a:rPr>
              <a:t>&lt;!DOCTYPE html&gt;</a:t>
            </a:r>
            <a:endParaRPr lang="en-US" altLang="ko-KR" sz="1400">
              <a:latin typeface="+mj-lt"/>
            </a:endParaRPr>
          </a:p>
          <a:p>
            <a:pPr defTabSz="179999">
              <a:defRPr/>
            </a:pPr>
            <a:r>
              <a:rPr lang="en-US" altLang="ko-KR" sz="1400">
                <a:latin typeface="+mj-lt"/>
              </a:rPr>
              <a:t>&lt;html&gt;</a:t>
            </a:r>
            <a:endParaRPr lang="en-US" altLang="ko-KR" sz="1400">
              <a:latin typeface="+mj-lt"/>
            </a:endParaRPr>
          </a:p>
          <a:p>
            <a:pPr defTabSz="179999">
              <a:defRPr/>
            </a:pPr>
            <a:r>
              <a:rPr lang="en-US" altLang="ko-KR" sz="1400">
                <a:latin typeface="+mj-lt"/>
              </a:rPr>
              <a:t>&lt;head&gt;</a:t>
            </a:r>
            <a:endParaRPr lang="en-US" altLang="ko-KR" sz="1400">
              <a:latin typeface="+mj-lt"/>
            </a:endParaRPr>
          </a:p>
          <a:p>
            <a:pPr defTabSz="179999">
              <a:defRPr/>
            </a:pPr>
            <a:r>
              <a:rPr lang="en-US" altLang="ko-KR" sz="1400"/>
              <a:t>&lt;meta charset=</a:t>
            </a: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/>
              <a:t>utf-8</a:t>
            </a: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/>
              <a:t>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>
                <a:latin typeface="+mj-lt"/>
              </a:rPr>
              <a:t>&lt;title&gt;do-while </a:t>
            </a:r>
            <a:r>
              <a:rPr lang="ko-KR" altLang="en-US" sz="1400">
                <a:latin typeface="+mj-lt"/>
              </a:rPr>
              <a:t>문</a:t>
            </a:r>
            <a:r>
              <a:rPr lang="en-US" altLang="ko-KR" sz="1400">
                <a:latin typeface="+mj-lt"/>
              </a:rPr>
              <a:t>&lt;/title&gt;</a:t>
            </a:r>
            <a:endParaRPr lang="en-US" altLang="ko-KR" sz="1400">
              <a:latin typeface="+mj-lt"/>
            </a:endParaRPr>
          </a:p>
          <a:p>
            <a:pPr defTabSz="179999">
              <a:defRPr/>
            </a:pPr>
            <a:r>
              <a:rPr lang="en-US" altLang="ko-KR" sz="1400">
                <a:latin typeface="+mj-lt"/>
              </a:rPr>
              <a:t>&lt;/head&gt;</a:t>
            </a:r>
            <a:endParaRPr lang="en-US" altLang="ko-KR" sz="1400">
              <a:latin typeface="+mj-lt"/>
            </a:endParaRPr>
          </a:p>
          <a:p>
            <a:pPr defTabSz="179999">
              <a:defRPr/>
            </a:pPr>
            <a:r>
              <a:rPr lang="en-US" altLang="ko-KR" sz="1400">
                <a:latin typeface="+mj-lt"/>
              </a:rPr>
              <a:t>&lt;body&gt;</a:t>
            </a:r>
            <a:endParaRPr lang="en-US" altLang="ko-KR" sz="1400">
              <a:latin typeface="+mj-lt"/>
            </a:endParaRPr>
          </a:p>
          <a:p>
            <a:pPr defTabSz="179999">
              <a:defRPr/>
            </a:pPr>
            <a:r>
              <a:rPr lang="en-US" altLang="ko-KR" sz="1400">
                <a:latin typeface="+mj-lt"/>
              </a:rPr>
              <a:t>&lt;h3&gt;do-while </a:t>
            </a:r>
            <a:r>
              <a:rPr lang="ko-KR" altLang="en-US" sz="1400">
                <a:latin typeface="+mj-lt"/>
              </a:rPr>
              <a:t>문으로 </a:t>
            </a:r>
            <a:r>
              <a:rPr lang="en-US" altLang="ko-KR" sz="1400">
                <a:latin typeface="+mj-lt"/>
              </a:rPr>
              <a:t>0</a:t>
            </a:r>
            <a:r>
              <a:rPr lang="ko-KR" altLang="en-US" sz="1400">
                <a:latin typeface="+mj-lt"/>
              </a:rPr>
              <a:t>에서 </a:t>
            </a:r>
            <a:r>
              <a:rPr lang="en-US" altLang="ko-KR" sz="1400">
                <a:latin typeface="+mj-lt"/>
              </a:rPr>
              <a:t>n</a:t>
            </a:r>
            <a:r>
              <a:rPr lang="ko-KR" altLang="en-US" sz="1400">
                <a:latin typeface="+mj-lt"/>
              </a:rPr>
              <a:t>까지 합</a:t>
            </a:r>
            <a:r>
              <a:rPr lang="en-US" altLang="ko-KR" sz="1400">
                <a:latin typeface="+mj-lt"/>
              </a:rPr>
              <a:t>&lt;/h3&gt;</a:t>
            </a:r>
            <a:endParaRPr lang="en-US" altLang="ko-KR" sz="1400">
              <a:latin typeface="+mj-lt"/>
            </a:endParaRPr>
          </a:p>
          <a:p>
            <a:pPr defTabSz="179999">
              <a:defRPr/>
            </a:pPr>
            <a:r>
              <a:rPr lang="en-US" altLang="ko-KR" sz="1400">
                <a:latin typeface="+mj-lt"/>
              </a:rPr>
              <a:t>&lt;hr&gt;</a:t>
            </a:r>
            <a:endParaRPr lang="en-US" altLang="ko-KR" sz="1400">
              <a:latin typeface="+mj-lt"/>
            </a:endParaRPr>
          </a:p>
          <a:p>
            <a:pPr defTabSz="179999">
              <a:defRPr/>
            </a:pPr>
            <a:r>
              <a:rPr lang="en-US" altLang="ko-KR" sz="1400">
                <a:latin typeface="+mj-lt"/>
              </a:rPr>
              <a:t>&lt;script&gt;</a:t>
            </a:r>
            <a:endParaRPr lang="en-US" altLang="ko-KR" sz="1400">
              <a:latin typeface="+mj-lt"/>
            </a:endParaRPr>
          </a:p>
          <a:p>
            <a:pPr defTabSz="179999">
              <a:defRPr/>
            </a:pPr>
            <a:r>
              <a:rPr lang="en-US" altLang="ko-KR" sz="1400" b="1">
                <a:latin typeface="+mj-lt"/>
              </a:rPr>
              <a:t>	</a:t>
            </a:r>
            <a:r>
              <a:rPr lang="en-US" altLang="ko-KR" sz="1400" b="1" kern="0">
                <a:solidFill>
                  <a:srgbClr val="000000"/>
                </a:solidFill>
                <a:latin typeface="+mj-ea"/>
              </a:rPr>
              <a:t>let</a:t>
            </a:r>
            <a:r>
              <a:rPr lang="ko-KR" altLang="en-US" sz="1400" b="1">
                <a:latin typeface="+mj-lt"/>
              </a:rPr>
              <a:t> </a:t>
            </a:r>
            <a:r>
              <a:rPr lang="en-US" altLang="ko-KR" sz="1400" b="1">
                <a:latin typeface="+mj-lt"/>
              </a:rPr>
              <a:t>n = prompt("0</a:t>
            </a:r>
            <a:r>
              <a:rPr lang="ko-KR" altLang="en-US" sz="1400" b="1">
                <a:latin typeface="+mj-lt"/>
              </a:rPr>
              <a:t>보다 큰 정수를 입력하세요</a:t>
            </a:r>
            <a:r>
              <a:rPr lang="en-US" altLang="ko-KR" sz="1400" b="1">
                <a:latin typeface="+mj-lt"/>
              </a:rPr>
              <a:t>", 0); </a:t>
            </a:r>
            <a:endParaRPr lang="en-US" altLang="ko-KR" sz="1400" b="1">
              <a:latin typeface="+mj-lt"/>
            </a:endParaRPr>
          </a:p>
          <a:p>
            <a:pPr defTabSz="179999">
              <a:defRPr/>
            </a:pPr>
            <a:r>
              <a:rPr lang="en-US" altLang="ko-KR" sz="1400">
                <a:latin typeface="+mj-lt"/>
              </a:rPr>
              <a:t>	n = parseInt(n); // </a:t>
            </a:r>
            <a:r>
              <a:rPr lang="ko-KR" altLang="en-US" sz="1400">
                <a:latin typeface="+mj-lt"/>
              </a:rPr>
              <a:t>문자열 </a:t>
            </a:r>
            <a:r>
              <a:rPr lang="en-US" altLang="ko-KR" sz="1400">
                <a:latin typeface="+mj-lt"/>
              </a:rPr>
              <a:t>n</a:t>
            </a:r>
            <a:r>
              <a:rPr lang="ko-KR" altLang="en-US" sz="1400">
                <a:latin typeface="+mj-lt"/>
              </a:rPr>
              <a:t>을 숫자로 바꿈</a:t>
            </a:r>
            <a:endParaRPr lang="ko-KR" altLang="en-US" sz="1400">
              <a:latin typeface="+mj-lt"/>
            </a:endParaRPr>
          </a:p>
          <a:p>
            <a:pPr defTabSz="179999">
              <a:defRPr/>
            </a:pPr>
            <a:endParaRPr lang="ko-KR" altLang="en-US" sz="1400">
              <a:latin typeface="+mj-lt"/>
            </a:endParaRPr>
          </a:p>
          <a:p>
            <a:pPr defTabSz="179999">
              <a:defRPr/>
            </a:pPr>
            <a:r>
              <a:rPr lang="en-US" altLang="ko-KR" sz="1400" b="1">
                <a:latin typeface="+mj-lt"/>
              </a:rPr>
              <a:t>	let i=0, sum=0;</a:t>
            </a:r>
            <a:endParaRPr lang="en-US" altLang="ko-KR" sz="1400" b="1">
              <a:latin typeface="+mj-lt"/>
            </a:endParaRPr>
          </a:p>
          <a:p>
            <a:pPr defTabSz="179999">
              <a:defRPr/>
            </a:pPr>
            <a:r>
              <a:rPr lang="en-US" altLang="ko-KR" sz="1400" b="1">
                <a:latin typeface="+mj-lt"/>
              </a:rPr>
              <a:t>	do { </a:t>
            </a:r>
            <a:endParaRPr lang="en-US" altLang="ko-KR" sz="1400" b="1">
              <a:latin typeface="+mj-lt"/>
            </a:endParaRPr>
          </a:p>
          <a:p>
            <a:pPr defTabSz="179999">
              <a:defRPr/>
            </a:pPr>
            <a:r>
              <a:rPr lang="en-US" altLang="ko-KR" sz="1400">
                <a:latin typeface="+mj-lt"/>
              </a:rPr>
              <a:t>		sum += i;</a:t>
            </a:r>
            <a:endParaRPr lang="en-US" altLang="ko-KR" sz="1400">
              <a:latin typeface="+mj-lt"/>
            </a:endParaRPr>
          </a:p>
          <a:p>
            <a:pPr defTabSz="179999">
              <a:defRPr/>
            </a:pPr>
            <a:r>
              <a:rPr lang="en-US" altLang="ko-KR" sz="1400">
                <a:latin typeface="+mj-lt"/>
              </a:rPr>
              <a:t>		i++;</a:t>
            </a:r>
            <a:endParaRPr lang="en-US" altLang="ko-KR" sz="1400">
              <a:latin typeface="+mj-lt"/>
            </a:endParaRPr>
          </a:p>
          <a:p>
            <a:pPr defTabSz="179999">
              <a:defRPr/>
            </a:pPr>
            <a:r>
              <a:rPr lang="en-US" altLang="ko-KR" sz="1400">
                <a:latin typeface="+mj-lt"/>
              </a:rPr>
              <a:t>	</a:t>
            </a:r>
            <a:r>
              <a:rPr lang="en-US" altLang="ko-KR" sz="1400" b="1">
                <a:latin typeface="+mj-lt"/>
              </a:rPr>
              <a:t>}</a:t>
            </a:r>
            <a:r>
              <a:rPr lang="en-US" altLang="ko-KR" sz="1400">
                <a:latin typeface="+mj-lt"/>
              </a:rPr>
              <a:t> </a:t>
            </a:r>
            <a:r>
              <a:rPr lang="en-US" altLang="ko-KR" sz="1400" b="1">
                <a:latin typeface="+mj-lt"/>
              </a:rPr>
              <a:t>while(i&lt;=n); // i</a:t>
            </a:r>
            <a:r>
              <a:rPr lang="ko-KR" altLang="en-US" sz="1400" b="1">
                <a:latin typeface="+mj-lt"/>
              </a:rPr>
              <a:t>가 </a:t>
            </a:r>
            <a:r>
              <a:rPr lang="en-US" altLang="ko-KR" sz="1400" b="1">
                <a:latin typeface="+mj-lt"/>
              </a:rPr>
              <a:t>0~n</a:t>
            </a:r>
            <a:r>
              <a:rPr lang="ko-KR" altLang="en-US" sz="1400" b="1">
                <a:latin typeface="+mj-lt"/>
              </a:rPr>
              <a:t>까지 반복  </a:t>
            </a:r>
            <a:endParaRPr lang="ko-KR" altLang="en-US" sz="1400" b="1">
              <a:latin typeface="+mj-lt"/>
            </a:endParaRPr>
          </a:p>
          <a:p>
            <a:pPr defTabSz="179999">
              <a:defRPr/>
            </a:pPr>
            <a:r>
              <a:rPr lang="en-US" altLang="ko-KR" sz="1400">
                <a:latin typeface="+mj-lt"/>
              </a:rPr>
              <a:t>	document.write("0</a:t>
            </a:r>
            <a:r>
              <a:rPr lang="ko-KR" altLang="en-US" sz="1400">
                <a:latin typeface="+mj-lt"/>
              </a:rPr>
              <a:t>에서 </a:t>
            </a:r>
            <a:r>
              <a:rPr lang="en-US" altLang="ko-KR" sz="1400">
                <a:latin typeface="+mj-lt"/>
              </a:rPr>
              <a:t>"</a:t>
            </a:r>
            <a:r>
              <a:rPr lang="ko-KR" altLang="en-US" sz="1400">
                <a:latin typeface="+mj-lt"/>
              </a:rPr>
              <a:t> </a:t>
            </a:r>
            <a:r>
              <a:rPr lang="en-US" altLang="ko-KR" sz="1400">
                <a:latin typeface="+mj-lt"/>
              </a:rPr>
              <a:t>+ n + "</a:t>
            </a:r>
            <a:r>
              <a:rPr lang="ko-KR" altLang="en-US" sz="1400">
                <a:latin typeface="+mj-lt"/>
              </a:rPr>
              <a:t>까지 합은 </a:t>
            </a:r>
            <a:r>
              <a:rPr lang="en-US" altLang="ko-KR" sz="1400">
                <a:latin typeface="+mj-lt"/>
              </a:rPr>
              <a:t>"</a:t>
            </a:r>
            <a:r>
              <a:rPr lang="ko-KR" altLang="en-US" sz="1400">
                <a:latin typeface="+mj-lt"/>
              </a:rPr>
              <a:t> </a:t>
            </a:r>
            <a:r>
              <a:rPr lang="en-US" altLang="ko-KR" sz="1400">
                <a:latin typeface="+mj-lt"/>
              </a:rPr>
              <a:t>+ sum);</a:t>
            </a:r>
            <a:endParaRPr lang="en-US" altLang="ko-KR" sz="1400">
              <a:latin typeface="+mj-lt"/>
            </a:endParaRPr>
          </a:p>
          <a:p>
            <a:pPr defTabSz="179999">
              <a:defRPr/>
            </a:pPr>
            <a:r>
              <a:rPr lang="en-US" altLang="ko-KR" sz="1400">
                <a:latin typeface="+mj-lt"/>
              </a:rPr>
              <a:t>&lt;/script&gt;</a:t>
            </a:r>
            <a:endParaRPr lang="en-US" altLang="ko-KR" sz="1400">
              <a:latin typeface="+mj-lt"/>
            </a:endParaRPr>
          </a:p>
          <a:p>
            <a:pPr defTabSz="179999">
              <a:defRPr/>
            </a:pPr>
            <a:r>
              <a:rPr lang="en-US" altLang="ko-KR" sz="1400">
                <a:latin typeface="+mj-lt"/>
              </a:rPr>
              <a:t>&lt;/body&gt;</a:t>
            </a:r>
            <a:endParaRPr lang="en-US" altLang="ko-KR" sz="1400">
              <a:latin typeface="+mj-lt"/>
            </a:endParaRPr>
          </a:p>
          <a:p>
            <a:pPr defTabSz="179999">
              <a:defRPr/>
            </a:pPr>
            <a:r>
              <a:rPr lang="en-US" altLang="ko-KR" sz="1400">
                <a:latin typeface="+mj-lt"/>
              </a:rPr>
              <a:t>&lt;/html&gt;</a:t>
            </a:r>
            <a:endParaRPr lang="ko-KR" altLang="en-US" sz="1400">
              <a:latin typeface="+mj-lt"/>
            </a:endParaRPr>
          </a:p>
        </p:txBody>
      </p:sp>
      <p:pic>
        <p:nvPicPr>
          <p:cNvPr id="6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80388" y="3737136"/>
            <a:ext cx="3034581" cy="174902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7" name="모서리가 둥근 사각형 설명선 9"/>
          <p:cNvSpPr/>
          <p:nvPr/>
        </p:nvSpPr>
        <p:spPr>
          <a:xfrm>
            <a:off x="2907980" y="3156584"/>
            <a:ext cx="2093052" cy="272414"/>
          </a:xfrm>
          <a:prstGeom prst="wedgeRoundRectCallout">
            <a:avLst>
              <a:gd name="adj1" fmla="val -62127"/>
              <a:gd name="adj2" fmla="val 1130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 prompt()</a:t>
            </a:r>
            <a:r>
              <a:rPr lang="ko-KR" altLang="en-US" sz="1000"/>
              <a:t>가 리턴한 것은 문자열 </a:t>
            </a:r>
            <a:endParaRPr lang="ko-KR" altLang="en-US" sz="1000"/>
          </a:p>
        </p:txBody>
      </p:sp>
      <p:pic>
        <p:nvPicPr>
          <p:cNvPr id="8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1726126"/>
            <a:ext cx="3580733" cy="1733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break </a:t>
            </a:r>
            <a:r>
              <a:rPr lang="ko-KR" altLang="en-US"/>
              <a:t>문 </a:t>
            </a:r>
            <a:r>
              <a:rPr lang="en-US" altLang="ko-KR"/>
              <a:t>: </a:t>
            </a:r>
            <a:r>
              <a:rPr lang="ko-KR" altLang="en-US"/>
              <a:t>가장 안쪽 반복문 하나만 벗어나도록 제어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marL="0" lvl="0" indent="0">
              <a:buNone/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continue </a:t>
            </a:r>
            <a:r>
              <a:rPr lang="ko-KR" altLang="en-US"/>
              <a:t>문 </a:t>
            </a:r>
            <a:r>
              <a:rPr lang="en-US" altLang="ko-KR"/>
              <a:t>: </a:t>
            </a:r>
            <a:r>
              <a:rPr lang="ko-KR" altLang="en-US"/>
              <a:t>반복 코드 실행</a:t>
            </a:r>
            <a:r>
              <a:rPr lang="en-US" altLang="ko-KR"/>
              <a:t> </a:t>
            </a:r>
            <a:r>
              <a:rPr lang="ko-KR" altLang="en-US"/>
              <a:t>중단</a:t>
            </a:r>
            <a:r>
              <a:rPr lang="en-US" altLang="ko-KR"/>
              <a:t>,</a:t>
            </a:r>
            <a:r>
              <a:rPr lang="ko-KR" altLang="en-US"/>
              <a:t> 다음 반복으로 점프</a:t>
            </a: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57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반복문 내의 </a:t>
            </a:r>
            <a:r>
              <a:rPr lang="en-US" altLang="ko-KR"/>
              <a:t>break </a:t>
            </a:r>
            <a:r>
              <a:rPr lang="ko-KR" altLang="en-US"/>
              <a:t>문과 </a:t>
            </a:r>
            <a:r>
              <a:rPr lang="en-US" altLang="ko-KR"/>
              <a:t>continue </a:t>
            </a:r>
            <a:r>
              <a:rPr lang="ko-KR" altLang="en-US"/>
              <a:t>문</a:t>
            </a:r>
            <a:endParaRPr lang="ko-KR" altLang="en-US"/>
          </a:p>
        </p:txBody>
      </p:sp>
      <p:grpSp>
        <p:nvGrpSpPr>
          <p:cNvPr id="5" name="그룹 10"/>
          <p:cNvGrpSpPr/>
          <p:nvPr/>
        </p:nvGrpSpPr>
        <p:grpSpPr>
          <a:xfrm rot="0">
            <a:off x="2851285" y="1990101"/>
            <a:ext cx="5793907" cy="2189468"/>
            <a:chOff x="1372633" y="2636912"/>
            <a:chExt cx="5793907" cy="2189468"/>
          </a:xfrm>
        </p:grpSpPr>
        <p:sp>
          <p:nvSpPr>
            <p:cNvPr id="6" name="직사각형 3"/>
            <p:cNvSpPr/>
            <p:nvPr/>
          </p:nvSpPr>
          <p:spPr>
            <a:xfrm>
              <a:off x="1403648" y="2636912"/>
              <a:ext cx="1872208" cy="181588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noAutofit/>
            </a:bodyPr>
            <a:lstStyle/>
            <a:p>
              <a:pPr defTabSz="179999">
                <a:defRPr/>
              </a:pPr>
              <a:r>
                <a:rPr lang="en-US" altLang="ko-KR" sz="1400" b="1"/>
                <a:t>for( … ) </a:t>
              </a:r>
              <a:r>
                <a:rPr lang="en-US" altLang="ko-KR" sz="1400"/>
                <a:t>{</a:t>
              </a:r>
              <a:endParaRPr lang="en-US" altLang="ko-KR" sz="1400"/>
            </a:p>
            <a:p>
              <a:pPr defTabSz="179999">
                <a:defRPr/>
              </a:pPr>
              <a:r>
                <a:rPr lang="en-US" altLang="ko-KR" sz="1400"/>
                <a:t>	.................</a:t>
              </a:r>
              <a:endParaRPr lang="en-US" altLang="ko-KR" sz="1400"/>
            </a:p>
            <a:p>
              <a:pPr defTabSz="179999">
                <a:defRPr/>
              </a:pPr>
              <a:r>
                <a:rPr lang="en-US" altLang="ko-KR" sz="1400"/>
                <a:t>	</a:t>
              </a:r>
              <a:r>
                <a:rPr lang="en-US" altLang="ko-KR" sz="1400" b="1"/>
                <a:t>break;</a:t>
              </a:r>
              <a:endParaRPr lang="en-US" altLang="ko-KR" sz="1400" b="1"/>
            </a:p>
            <a:p>
              <a:pPr defTabSz="179999">
                <a:defRPr/>
              </a:pPr>
              <a:r>
                <a:rPr lang="en-US" altLang="ko-KR" sz="1400"/>
                <a:t>	.................</a:t>
              </a:r>
              <a:endParaRPr lang="en-US" altLang="ko-KR" sz="1400"/>
            </a:p>
            <a:p>
              <a:pPr defTabSz="179999">
                <a:defRPr/>
              </a:pPr>
              <a:r>
                <a:rPr lang="en-US" altLang="ko-KR" sz="1400"/>
                <a:t>}</a:t>
              </a:r>
              <a:endParaRPr lang="en-US" altLang="ko-KR" sz="1400"/>
            </a:p>
            <a:p>
              <a:pPr defTabSz="179999">
                <a:defRPr/>
              </a:pPr>
              <a:r>
                <a:rPr lang="en-US" altLang="ko-KR" sz="1400"/>
                <a:t>................</a:t>
              </a:r>
              <a:endParaRPr lang="en-US" altLang="ko-KR" sz="1400"/>
            </a:p>
            <a:p>
              <a:pPr defTabSz="179999">
                <a:defRPr/>
              </a:pPr>
              <a:r>
                <a:rPr lang="en-US" altLang="ko-KR" sz="1400"/>
                <a:t>................</a:t>
              </a:r>
              <a:endParaRPr lang="en-US" altLang="ko-KR" sz="1400"/>
            </a:p>
            <a:p>
              <a:pPr defTabSz="179999">
                <a:defRPr/>
              </a:pPr>
              <a:r>
                <a:rPr lang="en-US" altLang="ko-KR" sz="1400"/>
                <a:t>................</a:t>
              </a:r>
              <a:endParaRPr lang="en-US" altLang="ko-KR" sz="1400"/>
            </a:p>
            <a:p>
              <a:pPr defTabSz="179999">
                <a:defRPr/>
              </a:pPr>
              <a:endParaRPr lang="en-US" altLang="ko-KR" sz="1400"/>
            </a:p>
            <a:p>
              <a:pPr defTabSz="179999">
                <a:defRPr/>
              </a:pPr>
              <a:endParaRPr lang="ko-KR" altLang="en-US" sz="1400"/>
            </a:p>
          </p:txBody>
        </p:sp>
        <p:sp>
          <p:nvSpPr>
            <p:cNvPr id="7" name="직사각형 4"/>
            <p:cNvSpPr/>
            <p:nvPr/>
          </p:nvSpPr>
          <p:spPr>
            <a:xfrm>
              <a:off x="3779912" y="2636912"/>
              <a:ext cx="2349604" cy="1796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79999">
                <a:defRPr/>
              </a:pPr>
              <a:r>
                <a:rPr lang="en-US" altLang="ko-KR" sz="1400" b="1"/>
                <a:t>for( … ) </a:t>
              </a:r>
              <a:r>
                <a:rPr lang="en-US" altLang="ko-KR" sz="1400"/>
                <a:t>{</a:t>
              </a:r>
              <a:endParaRPr lang="en-US" altLang="ko-KR" sz="1400"/>
            </a:p>
            <a:p>
              <a:pPr defTabSz="179999">
                <a:defRPr/>
              </a:pPr>
              <a:r>
                <a:rPr lang="en-US" altLang="ko-KR" sz="1400"/>
                <a:t>	</a:t>
              </a:r>
              <a:r>
                <a:rPr lang="en-US" altLang="ko-KR" sz="1400" b="1"/>
                <a:t>while( … ) </a:t>
              </a:r>
              <a:r>
                <a:rPr lang="en-US" altLang="ko-KR" sz="1400"/>
                <a:t>{</a:t>
              </a:r>
              <a:endParaRPr lang="en-US" altLang="ko-KR" sz="1400"/>
            </a:p>
            <a:p>
              <a:pPr defTabSz="179999">
                <a:defRPr/>
              </a:pPr>
              <a:r>
                <a:rPr lang="en-US" altLang="ko-KR" sz="1400"/>
                <a:t>		.................</a:t>
              </a:r>
              <a:endParaRPr lang="en-US" altLang="ko-KR" sz="1400"/>
            </a:p>
            <a:p>
              <a:pPr defTabSz="179999">
                <a:defRPr/>
              </a:pPr>
              <a:r>
                <a:rPr lang="en-US" altLang="ko-KR" sz="1400"/>
                <a:t>		</a:t>
              </a:r>
              <a:r>
                <a:rPr lang="en-US" altLang="ko-KR" sz="1400" b="1"/>
                <a:t>break;</a:t>
              </a:r>
              <a:endParaRPr lang="en-US" altLang="ko-KR" sz="1400" b="1"/>
            </a:p>
            <a:p>
              <a:pPr defTabSz="179999">
                <a:defRPr/>
              </a:pPr>
              <a:r>
                <a:rPr lang="en-US" altLang="ko-KR" sz="1400"/>
                <a:t>		.................</a:t>
              </a:r>
              <a:endParaRPr lang="en-US" altLang="ko-KR" sz="1400"/>
            </a:p>
            <a:p>
              <a:pPr defTabSz="179999">
                <a:defRPr/>
              </a:pPr>
              <a:r>
                <a:rPr lang="en-US" altLang="ko-KR" sz="1400"/>
                <a:t>	}</a:t>
              </a:r>
              <a:endParaRPr lang="en-US" altLang="ko-KR" sz="1400"/>
            </a:p>
            <a:p>
              <a:pPr defTabSz="179999">
                <a:defRPr/>
              </a:pPr>
              <a:r>
                <a:rPr lang="en-US" altLang="ko-KR" sz="1400"/>
                <a:t>	.................</a:t>
              </a:r>
              <a:endParaRPr lang="en-US" altLang="ko-KR" sz="1400"/>
            </a:p>
            <a:p>
              <a:pPr defTabSz="179999">
                <a:defRPr/>
              </a:pPr>
              <a:r>
                <a:rPr lang="en-US" altLang="ko-KR" sz="1400"/>
                <a:t>}</a:t>
              </a:r>
              <a:endParaRPr lang="en-US" altLang="ko-KR" sz="1400"/>
            </a:p>
          </p:txBody>
        </p:sp>
        <p:sp>
          <p:nvSpPr>
            <p:cNvPr id="8" name="자유형 5"/>
            <p:cNvSpPr/>
            <p:nvPr/>
          </p:nvSpPr>
          <p:spPr>
            <a:xfrm>
              <a:off x="1481081" y="3212832"/>
              <a:ext cx="1336769" cy="711200"/>
            </a:xfrm>
            <a:custGeom>
              <a:avLst/>
              <a:gdLst>
                <a:gd name="connsiteX0" fmla="*/ 772271 w 1336769"/>
                <a:gd name="connsiteY0" fmla="*/ 0 h 711200"/>
                <a:gd name="connsiteX1" fmla="*/ 1300591 w 1336769"/>
                <a:gd name="connsiteY1" fmla="*/ 50800 h 711200"/>
                <a:gd name="connsiteX2" fmla="*/ 1168511 w 1336769"/>
                <a:gd name="connsiteY2" fmla="*/ 284480 h 711200"/>
                <a:gd name="connsiteX3" fmla="*/ 193151 w 1336769"/>
                <a:gd name="connsiteY3" fmla="*/ 558800 h 711200"/>
                <a:gd name="connsiteX4" fmla="*/ 111 w 1336769"/>
                <a:gd name="connsiteY4" fmla="*/ 711200 h 71120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6769" h="711200">
                  <a:moveTo>
                    <a:pt x="772271" y="0"/>
                  </a:moveTo>
                  <a:cubicBezTo>
                    <a:pt x="1003411" y="1693"/>
                    <a:pt x="1234551" y="3387"/>
                    <a:pt x="1300591" y="50800"/>
                  </a:cubicBezTo>
                  <a:cubicBezTo>
                    <a:pt x="1366631" y="98213"/>
                    <a:pt x="1353084" y="199813"/>
                    <a:pt x="1168511" y="284480"/>
                  </a:cubicBezTo>
                  <a:cubicBezTo>
                    <a:pt x="983938" y="369147"/>
                    <a:pt x="387884" y="487680"/>
                    <a:pt x="193151" y="558800"/>
                  </a:cubicBezTo>
                  <a:cubicBezTo>
                    <a:pt x="-1582" y="629920"/>
                    <a:pt x="-736" y="670560"/>
                    <a:pt x="111" y="71120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자유형 6"/>
            <p:cNvSpPr/>
            <p:nvPr/>
          </p:nvSpPr>
          <p:spPr>
            <a:xfrm>
              <a:off x="4027319" y="3429000"/>
              <a:ext cx="1336769" cy="711200"/>
            </a:xfrm>
            <a:custGeom>
              <a:avLst/>
              <a:gdLst>
                <a:gd name="connsiteX0" fmla="*/ 772271 w 1336769"/>
                <a:gd name="connsiteY0" fmla="*/ 0 h 711200"/>
                <a:gd name="connsiteX1" fmla="*/ 1300591 w 1336769"/>
                <a:gd name="connsiteY1" fmla="*/ 50800 h 711200"/>
                <a:gd name="connsiteX2" fmla="*/ 1168511 w 1336769"/>
                <a:gd name="connsiteY2" fmla="*/ 284480 h 711200"/>
                <a:gd name="connsiteX3" fmla="*/ 193151 w 1336769"/>
                <a:gd name="connsiteY3" fmla="*/ 558800 h 711200"/>
                <a:gd name="connsiteX4" fmla="*/ 111 w 1336769"/>
                <a:gd name="connsiteY4" fmla="*/ 711200 h 71120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6769" h="711200">
                  <a:moveTo>
                    <a:pt x="772271" y="0"/>
                  </a:moveTo>
                  <a:cubicBezTo>
                    <a:pt x="1003411" y="1693"/>
                    <a:pt x="1234551" y="3387"/>
                    <a:pt x="1300591" y="50800"/>
                  </a:cubicBezTo>
                  <a:cubicBezTo>
                    <a:pt x="1366631" y="98213"/>
                    <a:pt x="1353084" y="199813"/>
                    <a:pt x="1168511" y="284480"/>
                  </a:cubicBezTo>
                  <a:cubicBezTo>
                    <a:pt x="983938" y="369147"/>
                    <a:pt x="387884" y="487680"/>
                    <a:pt x="193151" y="558800"/>
                  </a:cubicBezTo>
                  <a:cubicBezTo>
                    <a:pt x="-1582" y="629920"/>
                    <a:pt x="-736" y="670560"/>
                    <a:pt x="111" y="71120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직사각형 8"/>
            <p:cNvSpPr/>
            <p:nvPr/>
          </p:nvSpPr>
          <p:spPr>
            <a:xfrm>
              <a:off x="1372633" y="4550050"/>
              <a:ext cx="1497829" cy="2668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(a) </a:t>
              </a:r>
              <a:r>
                <a:rPr lang="ko-KR" altLang="en-US" sz="1200"/>
                <a:t>반복문 벗어나기</a:t>
              </a:r>
              <a:endParaRPr lang="ko-KR" altLang="en-US" sz="1200"/>
            </a:p>
          </p:txBody>
        </p:sp>
        <p:sp>
          <p:nvSpPr>
            <p:cNvPr id="11" name="직사각형 9"/>
            <p:cNvSpPr/>
            <p:nvPr/>
          </p:nvSpPr>
          <p:spPr>
            <a:xfrm>
              <a:off x="3847306" y="4556205"/>
              <a:ext cx="3213485" cy="2701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(b) </a:t>
              </a:r>
              <a:r>
                <a:rPr lang="ko-KR" altLang="en-US" sz="1200"/>
                <a:t>중첩 반복에서 현재 반복문만 벗어남</a:t>
              </a:r>
              <a:endParaRPr lang="ko-KR" altLang="en-US" sz="1200"/>
            </a:p>
          </p:txBody>
        </p:sp>
        <p:sp>
          <p:nvSpPr>
            <p:cNvPr id="12" name="모서리가 둥근 직사각형 17"/>
            <p:cNvSpPr/>
            <p:nvPr/>
          </p:nvSpPr>
          <p:spPr>
            <a:xfrm>
              <a:off x="3923929" y="2924944"/>
              <a:ext cx="1656184" cy="1080120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66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자유형 18"/>
            <p:cNvSpPr/>
            <p:nvPr/>
          </p:nvSpPr>
          <p:spPr>
            <a:xfrm flipH="1">
              <a:off x="3523263" y="2821175"/>
              <a:ext cx="400667" cy="1469505"/>
            </a:xfrm>
            <a:custGeom>
              <a:avLst/>
              <a:gdLst>
                <a:gd name="connsiteX0" fmla="*/ 0 w 2062917"/>
                <a:gd name="connsiteY0" fmla="*/ 1568306 h 1568423"/>
                <a:gd name="connsiteX1" fmla="*/ 1767840 w 2062917"/>
                <a:gd name="connsiteY1" fmla="*/ 1395586 h 1568423"/>
                <a:gd name="connsiteX2" fmla="*/ 2042160 w 2062917"/>
                <a:gd name="connsiteY2" fmla="*/ 521826 h 1568423"/>
                <a:gd name="connsiteX3" fmla="*/ 1554480 w 2062917"/>
                <a:gd name="connsiteY3" fmla="*/ 64626 h 1568423"/>
                <a:gd name="connsiteX4" fmla="*/ 579120 w 2062917"/>
                <a:gd name="connsiteY4" fmla="*/ 13826 h 1568423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2917" h="1568423">
                  <a:moveTo>
                    <a:pt x="0" y="1568306"/>
                  </a:moveTo>
                  <a:cubicBezTo>
                    <a:pt x="713740" y="1569152"/>
                    <a:pt x="1427480" y="1569999"/>
                    <a:pt x="1767840" y="1395586"/>
                  </a:cubicBezTo>
                  <a:cubicBezTo>
                    <a:pt x="2108200" y="1221173"/>
                    <a:pt x="2077720" y="743653"/>
                    <a:pt x="2042160" y="521826"/>
                  </a:cubicBezTo>
                  <a:cubicBezTo>
                    <a:pt x="2006600" y="299999"/>
                    <a:pt x="1798320" y="149293"/>
                    <a:pt x="1554480" y="64626"/>
                  </a:cubicBezTo>
                  <a:cubicBezTo>
                    <a:pt x="1310640" y="-20041"/>
                    <a:pt x="944880" y="-3108"/>
                    <a:pt x="579120" y="13826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prstDash val="dash"/>
              <a:headEnd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모서리가 둥근 사각형 설명선 19"/>
            <p:cNvSpPr/>
            <p:nvPr/>
          </p:nvSpPr>
          <p:spPr>
            <a:xfrm>
              <a:off x="5724128" y="3380158"/>
              <a:ext cx="1442412" cy="272414"/>
            </a:xfrm>
            <a:prstGeom prst="wedgeRoundRectCallout">
              <a:avLst>
                <a:gd name="adj1" fmla="val -60982"/>
                <a:gd name="adj2" fmla="val 1401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000"/>
                <a:t>현재 반복문만 벗어남</a:t>
              </a:r>
              <a:endParaRPr lang="ko-KR" altLang="en-US" sz="1000"/>
            </a:p>
          </p:txBody>
        </p:sp>
      </p:grpSp>
      <p:grpSp>
        <p:nvGrpSpPr>
          <p:cNvPr id="15" name="그룹 15"/>
          <p:cNvGrpSpPr/>
          <p:nvPr/>
        </p:nvGrpSpPr>
        <p:grpSpPr>
          <a:xfrm rot="0">
            <a:off x="2639616" y="5000308"/>
            <a:ext cx="6912768" cy="1183594"/>
            <a:chOff x="1043608" y="2780928"/>
            <a:chExt cx="6912768" cy="1183594"/>
          </a:xfrm>
        </p:grpSpPr>
        <p:sp>
          <p:nvSpPr>
            <p:cNvPr id="16" name="직사각형 16"/>
            <p:cNvSpPr/>
            <p:nvPr/>
          </p:nvSpPr>
          <p:spPr>
            <a:xfrm>
              <a:off x="1043608" y="2809306"/>
              <a:ext cx="3024336" cy="115521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79999">
                <a:defRPr/>
              </a:pPr>
              <a:r>
                <a:rPr lang="en-US" altLang="ko-KR" sz="1400"/>
                <a:t>for(</a:t>
              </a:r>
              <a:r>
                <a:rPr lang="ko-KR" altLang="en-US" sz="1400"/>
                <a:t>초기문</a:t>
              </a:r>
              <a:r>
                <a:rPr lang="en-US" altLang="ko-KR" sz="1400"/>
                <a:t>; </a:t>
              </a:r>
              <a:r>
                <a:rPr lang="ko-KR" altLang="en-US" sz="1400"/>
                <a:t>조건식</a:t>
              </a:r>
              <a:r>
                <a:rPr lang="en-US" altLang="ko-KR" sz="1400"/>
                <a:t>; </a:t>
              </a:r>
              <a:r>
                <a:rPr lang="ko-KR" altLang="en-US" sz="1400" b="1"/>
                <a:t>반복 후 작업</a:t>
              </a:r>
              <a:r>
                <a:rPr lang="en-US" altLang="ko-KR" sz="1400"/>
                <a:t>) {</a:t>
              </a:r>
              <a:endParaRPr lang="en-US" altLang="ko-KR" sz="1400"/>
            </a:p>
            <a:p>
              <a:pPr defTabSz="179999">
                <a:defRPr/>
              </a:pPr>
              <a:r>
                <a:rPr lang="en-US" altLang="ko-KR" sz="1400"/>
                <a:t>	.........</a:t>
              </a:r>
              <a:endParaRPr lang="en-US" altLang="ko-KR" sz="1400"/>
            </a:p>
            <a:p>
              <a:pPr defTabSz="179999">
                <a:defRPr/>
              </a:pPr>
              <a:r>
                <a:rPr lang="en-US" altLang="ko-KR" sz="1400"/>
                <a:t>	continue;</a:t>
              </a:r>
              <a:endParaRPr lang="en-US" altLang="ko-KR" sz="1400"/>
            </a:p>
            <a:p>
              <a:pPr defTabSz="179999">
                <a:defRPr/>
              </a:pPr>
              <a:r>
                <a:rPr lang="en-US" altLang="ko-KR" sz="1400"/>
                <a:t>	.........</a:t>
              </a:r>
              <a:endParaRPr lang="en-US" altLang="ko-KR" sz="1400"/>
            </a:p>
            <a:p>
              <a:pPr defTabSz="179999">
                <a:defRPr/>
              </a:pPr>
              <a:r>
                <a:rPr lang="en-US" altLang="ko-KR" sz="1400"/>
                <a:t>}</a:t>
              </a:r>
              <a:endParaRPr lang="ko-KR" altLang="en-US" sz="1400"/>
            </a:p>
          </p:txBody>
        </p:sp>
        <p:sp>
          <p:nvSpPr>
            <p:cNvPr id="17" name="직사각형 20"/>
            <p:cNvSpPr/>
            <p:nvPr/>
          </p:nvSpPr>
          <p:spPr>
            <a:xfrm>
              <a:off x="4355976" y="2780929"/>
              <a:ext cx="1728192" cy="115501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79999">
                <a:defRPr/>
              </a:pPr>
              <a:r>
                <a:rPr lang="en-US" altLang="ko-KR" sz="1400"/>
                <a:t>while(</a:t>
              </a:r>
              <a:r>
                <a:rPr lang="ko-KR" altLang="en-US" sz="1400" b="1"/>
                <a:t>조건식</a:t>
              </a:r>
              <a:r>
                <a:rPr lang="en-US" altLang="ko-KR" sz="1400"/>
                <a:t>) {</a:t>
              </a:r>
              <a:endParaRPr lang="en-US" altLang="ko-KR" sz="1400"/>
            </a:p>
            <a:p>
              <a:pPr defTabSz="179999">
                <a:defRPr/>
              </a:pPr>
              <a:r>
                <a:rPr lang="en-US" altLang="ko-KR" sz="1400"/>
                <a:t>	.........</a:t>
              </a:r>
              <a:endParaRPr lang="en-US" altLang="ko-KR" sz="1400"/>
            </a:p>
            <a:p>
              <a:pPr defTabSz="179999">
                <a:defRPr/>
              </a:pPr>
              <a:r>
                <a:rPr lang="en-US" altLang="ko-KR" sz="1400"/>
                <a:t>	continue;</a:t>
              </a:r>
              <a:endParaRPr lang="en-US" altLang="ko-KR" sz="1400"/>
            </a:p>
            <a:p>
              <a:pPr defTabSz="179999">
                <a:defRPr/>
              </a:pPr>
              <a:r>
                <a:rPr lang="en-US" altLang="ko-KR" sz="1400"/>
                <a:t>	.........</a:t>
              </a:r>
              <a:endParaRPr lang="en-US" altLang="ko-KR" sz="1400"/>
            </a:p>
            <a:p>
              <a:pPr defTabSz="179999">
                <a:defRPr/>
              </a:pPr>
              <a:r>
                <a:rPr lang="en-US" altLang="ko-KR" sz="1400"/>
                <a:t>}</a:t>
              </a:r>
              <a:endParaRPr lang="ko-KR" altLang="en-US" sz="1400"/>
            </a:p>
          </p:txBody>
        </p:sp>
        <p:sp>
          <p:nvSpPr>
            <p:cNvPr id="18" name="직사각형 21"/>
            <p:cNvSpPr/>
            <p:nvPr/>
          </p:nvSpPr>
          <p:spPr>
            <a:xfrm>
              <a:off x="6300192" y="2780928"/>
              <a:ext cx="1656184" cy="115501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accent1"/>
              </a:solidFill>
              <a:headEnd w="med" len="med"/>
              <a:tailEnd type="triangle" w="med" len="med"/>
            </a:ln>
          </p:spPr>
          <p:txBody>
            <a:bodyPr wrap="square">
              <a:spAutoFit/>
            </a:bodyPr>
            <a:lstStyle/>
            <a:p>
              <a:pPr defTabSz="179999">
                <a:defRPr/>
              </a:pPr>
              <a:r>
                <a:rPr lang="en-US" altLang="ko-KR" sz="1400"/>
                <a:t>do {</a:t>
              </a:r>
              <a:endParaRPr lang="en-US" altLang="ko-KR" sz="1400"/>
            </a:p>
            <a:p>
              <a:pPr defTabSz="179999">
                <a:defRPr/>
              </a:pPr>
              <a:r>
                <a:rPr lang="en-US" altLang="ko-KR" sz="1400"/>
                <a:t>	.........</a:t>
              </a:r>
              <a:endParaRPr lang="en-US" altLang="ko-KR" sz="1400"/>
            </a:p>
            <a:p>
              <a:pPr defTabSz="179999">
                <a:defRPr/>
              </a:pPr>
              <a:r>
                <a:rPr lang="en-US" altLang="ko-KR" sz="1400"/>
                <a:t>	continue;</a:t>
              </a:r>
              <a:endParaRPr lang="en-US" altLang="ko-KR" sz="1400"/>
            </a:p>
            <a:p>
              <a:pPr defTabSz="179999">
                <a:defRPr/>
              </a:pPr>
              <a:r>
                <a:rPr lang="en-US" altLang="ko-KR" sz="1400"/>
                <a:t>	.........</a:t>
              </a:r>
              <a:endParaRPr lang="en-US" altLang="ko-KR" sz="1400"/>
            </a:p>
            <a:p>
              <a:pPr defTabSz="179999">
                <a:defRPr/>
              </a:pPr>
              <a:r>
                <a:rPr lang="en-US" altLang="ko-KR" sz="1400"/>
                <a:t>} while(</a:t>
              </a:r>
              <a:r>
                <a:rPr lang="ko-KR" altLang="en-US" sz="1400" b="1"/>
                <a:t>조건식</a:t>
              </a:r>
              <a:r>
                <a:rPr lang="en-US" altLang="ko-KR" sz="1400"/>
                <a:t>);</a:t>
              </a:r>
              <a:endParaRPr lang="ko-KR" altLang="en-US" sz="1400"/>
            </a:p>
          </p:txBody>
        </p:sp>
        <p:sp>
          <p:nvSpPr>
            <p:cNvPr id="19" name="자유형 22"/>
            <p:cNvSpPr/>
            <p:nvPr/>
          </p:nvSpPr>
          <p:spPr>
            <a:xfrm>
              <a:off x="2171184" y="3113962"/>
              <a:ext cx="1032664" cy="304264"/>
            </a:xfrm>
            <a:custGeom>
              <a:avLst/>
              <a:gdLst>
                <a:gd name="connsiteX0" fmla="*/ 0 w 782320"/>
                <a:gd name="connsiteY0" fmla="*/ 284480 h 304264"/>
                <a:gd name="connsiteX1" fmla="*/ 558800 w 782320"/>
                <a:gd name="connsiteY1" fmla="*/ 274320 h 304264"/>
                <a:gd name="connsiteX2" fmla="*/ 782320 w 782320"/>
                <a:gd name="connsiteY2" fmla="*/ 0 h 30426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2320" h="304264">
                  <a:moveTo>
                    <a:pt x="0" y="284480"/>
                  </a:moveTo>
                  <a:cubicBezTo>
                    <a:pt x="214206" y="303106"/>
                    <a:pt x="428413" y="321733"/>
                    <a:pt x="558800" y="274320"/>
                  </a:cubicBezTo>
                  <a:cubicBezTo>
                    <a:pt x="689187" y="226907"/>
                    <a:pt x="735753" y="113453"/>
                    <a:pt x="782320" y="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자유형 23"/>
            <p:cNvSpPr/>
            <p:nvPr/>
          </p:nvSpPr>
          <p:spPr>
            <a:xfrm>
              <a:off x="7234711" y="3378122"/>
              <a:ext cx="248089" cy="345440"/>
            </a:xfrm>
            <a:custGeom>
              <a:avLst/>
              <a:gdLst>
                <a:gd name="connsiteX0" fmla="*/ 94826 w 248089"/>
                <a:gd name="connsiteY0" fmla="*/ 0 h 345440"/>
                <a:gd name="connsiteX1" fmla="*/ 247226 w 248089"/>
                <a:gd name="connsiteY1" fmla="*/ 132080 h 345440"/>
                <a:gd name="connsiteX2" fmla="*/ 33866 w 248089"/>
                <a:gd name="connsiteY2" fmla="*/ 274320 h 345440"/>
                <a:gd name="connsiteX3" fmla="*/ 3386 w 248089"/>
                <a:gd name="connsiteY3" fmla="*/ 345440 h 34544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089" h="345440">
                  <a:moveTo>
                    <a:pt x="94826" y="0"/>
                  </a:moveTo>
                  <a:cubicBezTo>
                    <a:pt x="176106" y="43180"/>
                    <a:pt x="257386" y="86360"/>
                    <a:pt x="247226" y="132080"/>
                  </a:cubicBezTo>
                  <a:cubicBezTo>
                    <a:pt x="237066" y="177800"/>
                    <a:pt x="74506" y="238760"/>
                    <a:pt x="33866" y="274320"/>
                  </a:cubicBezTo>
                  <a:cubicBezTo>
                    <a:pt x="-6774" y="309880"/>
                    <a:pt x="-1694" y="327660"/>
                    <a:pt x="3386" y="34544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자유형 24"/>
            <p:cNvSpPr/>
            <p:nvPr/>
          </p:nvSpPr>
          <p:spPr>
            <a:xfrm>
              <a:off x="5249664" y="3022521"/>
              <a:ext cx="305831" cy="343183"/>
            </a:xfrm>
            <a:custGeom>
              <a:avLst/>
              <a:gdLst>
                <a:gd name="connsiteX0" fmla="*/ 132080 w 305831"/>
                <a:gd name="connsiteY0" fmla="*/ 355600 h 355600"/>
                <a:gd name="connsiteX1" fmla="*/ 304800 w 305831"/>
                <a:gd name="connsiteY1" fmla="*/ 223520 h 355600"/>
                <a:gd name="connsiteX2" fmla="*/ 60960 w 305831"/>
                <a:gd name="connsiteY2" fmla="*/ 152400 h 355600"/>
                <a:gd name="connsiteX3" fmla="*/ 0 w 305831"/>
                <a:gd name="connsiteY3" fmla="*/ 0 h 35560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831" h="355600">
                  <a:moveTo>
                    <a:pt x="132080" y="355600"/>
                  </a:moveTo>
                  <a:cubicBezTo>
                    <a:pt x="224366" y="306493"/>
                    <a:pt x="316653" y="257387"/>
                    <a:pt x="304800" y="223520"/>
                  </a:cubicBezTo>
                  <a:cubicBezTo>
                    <a:pt x="292947" y="189653"/>
                    <a:pt x="111760" y="189653"/>
                    <a:pt x="60960" y="152400"/>
                  </a:cubicBezTo>
                  <a:cubicBezTo>
                    <a:pt x="10160" y="115147"/>
                    <a:pt x="5080" y="57573"/>
                    <a:pt x="0" y="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58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예제 </a:t>
            </a:r>
            <a:r>
              <a:rPr lang="en-US" altLang="ko-KR"/>
              <a:t>6-20 break </a:t>
            </a:r>
            <a:r>
              <a:rPr lang="ko-KR" altLang="en-US"/>
              <a:t>문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54352" y="1547585"/>
            <a:ext cx="2883207" cy="2044665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6" name="직사각형 3"/>
          <p:cNvSpPr/>
          <p:nvPr/>
        </p:nvSpPr>
        <p:spPr>
          <a:xfrm>
            <a:off x="1314112" y="1547586"/>
            <a:ext cx="5206011" cy="45750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400"/>
              <a:t>&lt;!DOCTYPE html&gt;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&lt;html&gt;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&lt;head&gt;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&lt;meta charset=</a:t>
            </a: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/>
              <a:t>utf-8</a:t>
            </a: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/>
              <a:t>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&lt;title&gt;break </a:t>
            </a:r>
            <a:r>
              <a:rPr lang="ko-KR" altLang="en-US" sz="1400"/>
              <a:t>문</a:t>
            </a:r>
            <a:r>
              <a:rPr lang="en-US" altLang="ko-KR" sz="1400"/>
              <a:t>&lt;/title&gt;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&lt;/head&gt;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&lt;body&gt;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&lt;h3&gt;1</a:t>
            </a:r>
            <a:r>
              <a:rPr lang="ko-KR" altLang="en-US" sz="1400"/>
              <a:t>에서 얼마까지 더해야 </a:t>
            </a:r>
            <a:r>
              <a:rPr lang="en-US" altLang="ko-KR" sz="1400"/>
              <a:t>3000</a:t>
            </a:r>
            <a:r>
              <a:rPr lang="ko-KR" altLang="en-US" sz="1400"/>
              <a:t>을 넘는가</a:t>
            </a:r>
            <a:r>
              <a:rPr lang="en-US" altLang="ko-KR" sz="1400"/>
              <a:t>?&lt;/h3&gt;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&lt;hr&gt;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&lt;script&gt;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</a:t>
            </a: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/>
              <a:t> i=0, sum=0;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 b="1"/>
              <a:t>	while(true) { </a:t>
            </a:r>
            <a:r>
              <a:rPr lang="en-US" altLang="ko-KR" sz="1400"/>
              <a:t>// </a:t>
            </a:r>
            <a:r>
              <a:rPr lang="ko-KR" altLang="en-US" sz="1400"/>
              <a:t>무한 반복</a:t>
            </a:r>
            <a:endParaRPr lang="ko-KR" altLang="en-US" sz="1400"/>
          </a:p>
          <a:p>
            <a:pPr defTabSz="179999">
              <a:defRPr/>
            </a:pPr>
            <a:r>
              <a:rPr lang="en-US" altLang="ko-KR" sz="1400"/>
              <a:t>		sum += i;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	if(sum &gt; 3000)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		</a:t>
            </a:r>
            <a:r>
              <a:rPr lang="en-US" altLang="ko-KR" sz="1400" b="1"/>
              <a:t>break; </a:t>
            </a:r>
            <a:r>
              <a:rPr lang="en-US" altLang="ko-KR" sz="1400"/>
              <a:t>// </a:t>
            </a:r>
            <a:r>
              <a:rPr lang="ko-KR" altLang="en-US" sz="1400"/>
              <a:t>합이 </a:t>
            </a:r>
            <a:r>
              <a:rPr lang="en-US" altLang="ko-KR" sz="1400"/>
              <a:t>3000</a:t>
            </a:r>
            <a:r>
              <a:rPr lang="ko-KR" altLang="en-US" sz="1400"/>
              <a:t>보다 큼</a:t>
            </a:r>
            <a:r>
              <a:rPr lang="en-US" altLang="ko-KR" sz="1400"/>
              <a:t>. </a:t>
            </a:r>
            <a:r>
              <a:rPr lang="ko-KR" altLang="en-US" sz="1400"/>
              <a:t>반복문 벗어남</a:t>
            </a:r>
            <a:endParaRPr lang="ko-KR" altLang="en-US" sz="1400"/>
          </a:p>
          <a:p>
            <a:pPr defTabSz="179999">
              <a:defRPr/>
            </a:pPr>
            <a:r>
              <a:rPr lang="en-US" altLang="ko-KR" sz="1400"/>
              <a:t>		i++;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 b="1"/>
              <a:t>	}</a:t>
            </a:r>
            <a:endParaRPr lang="en-US" altLang="ko-KR" sz="1400" b="1"/>
          </a:p>
          <a:p>
            <a:pPr defTabSz="179999">
              <a:defRPr/>
            </a:pPr>
            <a:r>
              <a:rPr lang="en-US" altLang="ko-KR" sz="1400"/>
              <a:t>	document.write(i + "</a:t>
            </a:r>
            <a:r>
              <a:rPr lang="ko-KR" altLang="en-US" sz="1400"/>
              <a:t>까지 더하면 </a:t>
            </a:r>
            <a:r>
              <a:rPr lang="en-US" altLang="ko-KR" sz="1400"/>
              <a:t>3000</a:t>
            </a:r>
            <a:r>
              <a:rPr lang="ko-KR" altLang="en-US" sz="1400"/>
              <a:t>을 넘음 </a:t>
            </a:r>
            <a:r>
              <a:rPr lang="en-US" altLang="ko-KR" sz="1400"/>
              <a:t>: "</a:t>
            </a:r>
            <a:r>
              <a:rPr lang="ko-KR" altLang="en-US" sz="1400"/>
              <a:t> </a:t>
            </a:r>
            <a:r>
              <a:rPr lang="en-US" altLang="ko-KR" sz="1400"/>
              <a:t>+ sum);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&lt;/script&gt;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&lt;/body&gt;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&lt;/html&gt;</a:t>
            </a: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59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예제 </a:t>
            </a:r>
            <a:r>
              <a:rPr lang="en-US" altLang="ko-KR"/>
              <a:t>6-21 continue </a:t>
            </a:r>
            <a:r>
              <a:rPr lang="ko-KR" altLang="en-US"/>
              <a:t>문</a:t>
            </a:r>
            <a:endParaRPr lang="ko-KR" altLang="en-US"/>
          </a:p>
        </p:txBody>
      </p:sp>
      <p:pic>
        <p:nvPicPr>
          <p:cNvPr id="5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72332" y="1516185"/>
            <a:ext cx="3158451" cy="2239858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6" name="직사각형 3"/>
          <p:cNvSpPr/>
          <p:nvPr/>
        </p:nvSpPr>
        <p:spPr>
          <a:xfrm>
            <a:off x="1647796" y="1516185"/>
            <a:ext cx="4680520" cy="456838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400"/>
              <a:t>&lt;!DOCTYPE html&gt;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&lt;html&gt;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&lt;head&gt;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&lt;meta charset=</a:t>
            </a: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/>
              <a:t>utf-8</a:t>
            </a: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/>
              <a:t>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&lt;title&gt;continue </a:t>
            </a:r>
            <a:r>
              <a:rPr lang="ko-KR" altLang="en-US" sz="1400"/>
              <a:t>문</a:t>
            </a:r>
            <a:r>
              <a:rPr lang="en-US" altLang="ko-KR" sz="1400"/>
              <a:t>&lt;/title&gt;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&lt;/head&gt;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&lt;body&gt;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&lt;h3&gt;3</a:t>
            </a:r>
            <a:r>
              <a:rPr lang="ko-KR" altLang="en-US" sz="1400"/>
              <a:t>으로 나눈 나머지가 </a:t>
            </a:r>
            <a:r>
              <a:rPr lang="en-US" altLang="ko-KR" sz="1400"/>
              <a:t>1</a:t>
            </a:r>
            <a:r>
              <a:rPr lang="ko-KR" altLang="en-US" sz="1400"/>
              <a:t>인 수만 더하기</a:t>
            </a:r>
            <a:r>
              <a:rPr lang="en-US" altLang="ko-KR" sz="1400"/>
              <a:t>&lt;/h3&gt;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&lt;hr&gt;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&lt;script&gt;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let sum=0;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for(let i=1; i&lt;=10; i++) { // i</a:t>
            </a:r>
            <a:r>
              <a:rPr lang="ko-KR" altLang="en-US" sz="1400"/>
              <a:t>가 </a:t>
            </a:r>
            <a:r>
              <a:rPr lang="en-US" altLang="ko-KR" sz="1400"/>
              <a:t>1</a:t>
            </a:r>
            <a:r>
              <a:rPr lang="ko-KR" altLang="en-US" sz="1400"/>
              <a:t>에서 </a:t>
            </a:r>
            <a:r>
              <a:rPr lang="en-US" altLang="ko-KR" sz="1400"/>
              <a:t>10</a:t>
            </a:r>
            <a:r>
              <a:rPr lang="ko-KR" altLang="en-US" sz="1400"/>
              <a:t>까지 반복</a:t>
            </a:r>
            <a:endParaRPr lang="ko-KR" altLang="en-US" sz="1400"/>
          </a:p>
          <a:p>
            <a:pPr defTabSz="179999">
              <a:defRPr/>
            </a:pPr>
            <a:r>
              <a:rPr lang="en-US" altLang="ko-KR" sz="1400"/>
              <a:t>		</a:t>
            </a:r>
            <a:r>
              <a:rPr lang="en-US" altLang="ko-KR" sz="1400" b="1"/>
              <a:t>if(i%3 != 1) </a:t>
            </a:r>
            <a:r>
              <a:rPr lang="en-US" altLang="ko-KR" sz="1400"/>
              <a:t>// 3</a:t>
            </a:r>
            <a:r>
              <a:rPr lang="ko-KR" altLang="en-US" sz="1400"/>
              <a:t>으로 나눈 나머지가 </a:t>
            </a:r>
            <a:r>
              <a:rPr lang="en-US" altLang="ko-KR" sz="1400"/>
              <a:t>1</a:t>
            </a:r>
            <a:r>
              <a:rPr lang="ko-KR" altLang="en-US" sz="1400"/>
              <a:t>이 아닌 경우</a:t>
            </a:r>
            <a:endParaRPr lang="ko-KR" altLang="en-US" sz="1400"/>
          </a:p>
          <a:p>
            <a:pPr defTabSz="179999">
              <a:defRPr/>
            </a:pPr>
            <a:r>
              <a:rPr lang="en-US" altLang="ko-KR" sz="1400"/>
              <a:t>			</a:t>
            </a:r>
            <a:r>
              <a:rPr lang="en-US" altLang="ko-KR" sz="1400" b="1"/>
              <a:t>continue; </a:t>
            </a:r>
            <a:r>
              <a:rPr lang="en-US" altLang="ko-KR" sz="1400"/>
              <a:t>// </a:t>
            </a:r>
            <a:r>
              <a:rPr lang="ko-KR" altLang="en-US" sz="1400"/>
              <a:t>다음 반복으로 점프</a:t>
            </a:r>
            <a:r>
              <a:rPr lang="en-US" altLang="ko-KR" sz="1400"/>
              <a:t>(i++ </a:t>
            </a:r>
            <a:r>
              <a:rPr lang="ko-KR" altLang="en-US" sz="1400"/>
              <a:t>코드로</a:t>
            </a:r>
            <a:r>
              <a:rPr lang="en-US" altLang="ko-KR" sz="1400"/>
              <a:t>)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	document.write(i + " ");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	sum += i;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}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document.write("</a:t>
            </a:r>
            <a:r>
              <a:rPr lang="ko-KR" altLang="en-US" sz="1400"/>
              <a:t>합은 </a:t>
            </a:r>
            <a:r>
              <a:rPr lang="en-US" altLang="ko-KR" sz="1400"/>
              <a:t>"</a:t>
            </a:r>
            <a:r>
              <a:rPr lang="ko-KR" altLang="en-US" sz="1400"/>
              <a:t> </a:t>
            </a:r>
            <a:r>
              <a:rPr lang="en-US" altLang="ko-KR" sz="1400"/>
              <a:t>+ sum);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&lt;/script&gt;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&lt;/body&gt;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&lt;/html&gt;</a:t>
            </a: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0999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예제 </a:t>
            </a:r>
            <a:r>
              <a:rPr lang="en-US" altLang="ko-KR"/>
              <a:t>6-1 HTML </a:t>
            </a:r>
            <a:r>
              <a:rPr lang="ko-KR" altLang="en-US"/>
              <a:t>태그의 이벤트 리스너 속성에 </a:t>
            </a:r>
            <a:r>
              <a:rPr lang="en-US" altLang="ko-KR"/>
              <a:t>Javascript</a:t>
            </a:r>
            <a:r>
              <a:rPr lang="ko-KR" altLang="en-US"/>
              <a:t> 코드 작성</a:t>
            </a:r>
            <a:endParaRPr lang="ko-KR" altLang="en-US"/>
          </a:p>
        </p:txBody>
      </p:sp>
      <p:grpSp>
        <p:nvGrpSpPr>
          <p:cNvPr id="5" name="그룹 25"/>
          <p:cNvGrpSpPr/>
          <p:nvPr/>
        </p:nvGrpSpPr>
        <p:grpSpPr>
          <a:xfrm rot="0">
            <a:off x="6961324" y="2315288"/>
            <a:ext cx="2848680" cy="3295422"/>
            <a:chOff x="5763379" y="2105948"/>
            <a:chExt cx="2848680" cy="3295422"/>
          </a:xfrm>
        </p:grpSpPr>
        <p:pic>
          <p:nvPicPr>
            <p:cNvPr id="6" name="그림 2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763379" y="2105948"/>
              <a:ext cx="1957935" cy="2259156"/>
            </a:xfrm>
            <a:prstGeom prst="rect">
              <a:avLst/>
            </a:prstGeom>
            <a:ln w="6350">
              <a:solidFill>
                <a:srgbClr val="2379bf"/>
              </a:solidFill>
            </a:ln>
          </p:spPr>
        </p:pic>
        <p:pic>
          <p:nvPicPr>
            <p:cNvPr id="7" name="그림 2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654124" y="3142214"/>
              <a:ext cx="1957935" cy="2259156"/>
            </a:xfrm>
            <a:prstGeom prst="rect">
              <a:avLst/>
            </a:prstGeom>
            <a:ln w="6350">
              <a:solidFill>
                <a:srgbClr val="2379bf"/>
              </a:solidFill>
            </a:ln>
          </p:spPr>
        </p:pic>
      </p:grpSp>
      <p:sp>
        <p:nvSpPr>
          <p:cNvPr id="8" name="직사각형 3"/>
          <p:cNvSpPr/>
          <p:nvPr/>
        </p:nvSpPr>
        <p:spPr>
          <a:xfrm>
            <a:off x="1737496" y="1721179"/>
            <a:ext cx="4896544" cy="30775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400"/>
              <a:t>&lt;!DOCTYPE html&gt;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&lt;html&gt;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&lt;head&gt;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&lt;meta charset="utf-8"&gt;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&lt;title&gt;</a:t>
            </a:r>
            <a:r>
              <a:rPr lang="ko-KR" altLang="en-US" sz="1400"/>
              <a:t>이벤트 리스너 속성에 자바스크립트 코드</a:t>
            </a:r>
            <a:r>
              <a:rPr lang="en-US" altLang="ko-KR" sz="1400"/>
              <a:t>&lt;/title&gt;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&lt;/head&gt;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&lt;body&gt;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&lt;h3&gt;</a:t>
            </a:r>
            <a:r>
              <a:rPr lang="ko-KR" altLang="en-US" sz="1400"/>
              <a:t>마우스 올려 보세요</a:t>
            </a:r>
            <a:r>
              <a:rPr lang="en-US" altLang="ko-KR" sz="1400"/>
              <a:t>&lt;/h3&gt;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&lt;hr&gt;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&lt;img src="media/apple.png" alt="</a:t>
            </a:r>
            <a:r>
              <a:rPr lang="ko-KR" altLang="en-US" sz="1400"/>
              <a:t>이미지</a:t>
            </a:r>
            <a:r>
              <a:rPr lang="en-US" altLang="ko-KR" sz="1400"/>
              <a:t>" 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		</a:t>
            </a:r>
            <a:r>
              <a:rPr lang="en-US" altLang="ko-KR" sz="1400" b="1"/>
              <a:t>onmouseover="</a:t>
            </a:r>
            <a:r>
              <a:rPr lang="en-US" altLang="ko-KR" sz="1400" b="1">
                <a:solidFill>
                  <a:schemeClr val="accent2">
                    <a:lumMod val="75000"/>
                  </a:schemeClr>
                </a:solidFill>
              </a:rPr>
              <a:t>this.src='media/banana.png'</a:t>
            </a:r>
            <a:r>
              <a:rPr lang="en-US" altLang="ko-KR" sz="1400" b="1"/>
              <a:t>"</a:t>
            </a:r>
            <a:endParaRPr lang="en-US" altLang="ko-KR" sz="1400" b="1"/>
          </a:p>
          <a:p>
            <a:pPr defTabSz="179999">
              <a:defRPr/>
            </a:pPr>
            <a:r>
              <a:rPr lang="en-US" altLang="ko-KR" sz="1400"/>
              <a:t>			</a:t>
            </a:r>
            <a:r>
              <a:rPr lang="en-US" altLang="ko-KR" sz="1400" b="1"/>
              <a:t>onmouseout="</a:t>
            </a:r>
            <a:r>
              <a:rPr lang="en-US" altLang="ko-KR" sz="1400" b="1">
                <a:solidFill>
                  <a:schemeClr val="accent2">
                    <a:lumMod val="75000"/>
                  </a:schemeClr>
                </a:solidFill>
              </a:rPr>
              <a:t>this.src='media/apple.png'</a:t>
            </a:r>
            <a:r>
              <a:rPr lang="en-US" altLang="ko-KR" sz="1400" b="1"/>
              <a:t>"</a:t>
            </a:r>
            <a:r>
              <a:rPr lang="en-US" altLang="ko-KR" sz="1400"/>
              <a:t>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&lt;/body&gt;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&lt;/html&gt;</a:t>
            </a:r>
            <a:endParaRPr lang="ko-KR" altLang="en-US" sz="1400"/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>
          <a:xfrm>
            <a:off x="2070734" y="4993916"/>
            <a:ext cx="982980" cy="40011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rgbClr val="c00000"/>
                </a:solidFill>
                <a:latin typeface="+mj-lt"/>
              </a:rPr>
              <a:t>이벤트 리스너</a:t>
            </a:r>
            <a:endParaRPr lang="ko-KR" altLang="en-US" sz="1000">
              <a:solidFill>
                <a:srgbClr val="c00000"/>
              </a:solidFill>
              <a:latin typeface="+mj-lt"/>
            </a:endParaRPr>
          </a:p>
          <a:p>
            <a:pPr algn="ctr">
              <a:defRPr/>
            </a:pPr>
            <a:r>
              <a:rPr lang="ko-KR" altLang="en-US" sz="1000">
                <a:solidFill>
                  <a:srgbClr val="c00000"/>
                </a:solidFill>
                <a:latin typeface="+mj-lt"/>
              </a:rPr>
              <a:t> 속성</a:t>
            </a:r>
            <a:endParaRPr lang="ko-KR" altLang="en-US" sz="100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>
          <a:xfrm>
            <a:off x="5051882" y="4975232"/>
            <a:ext cx="954107" cy="40011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rgbClr val="c00000"/>
                </a:solidFill>
                <a:latin typeface="+mj-lt"/>
              </a:rPr>
              <a:t>자바스크립트</a:t>
            </a:r>
            <a:endParaRPr lang="ko-KR" altLang="en-US" sz="1000">
              <a:solidFill>
                <a:srgbClr val="c00000"/>
              </a:solidFill>
              <a:latin typeface="+mj-lt"/>
            </a:endParaRPr>
          </a:p>
          <a:p>
            <a:pPr algn="ctr">
              <a:defRPr/>
            </a:pPr>
            <a:r>
              <a:rPr lang="ko-KR" altLang="en-US" sz="1000">
                <a:solidFill>
                  <a:srgbClr val="c00000"/>
                </a:solidFill>
                <a:latin typeface="+mj-lt"/>
              </a:rPr>
              <a:t> 코드</a:t>
            </a:r>
            <a:endParaRPr lang="ko-KR" altLang="en-US" sz="100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1" name="자유형 6"/>
          <p:cNvSpPr/>
          <p:nvPr/>
        </p:nvSpPr>
        <p:spPr>
          <a:xfrm flipH="1">
            <a:off x="2569714" y="4303319"/>
            <a:ext cx="340531" cy="690597"/>
          </a:xfrm>
          <a:custGeom>
            <a:avLst/>
            <a:gdLst>
              <a:gd name="connsiteX0" fmla="*/ 0 w 417149"/>
              <a:gd name="connsiteY0" fmla="*/ 0 h 508000"/>
              <a:gd name="connsiteX1" fmla="*/ 91440 w 417149"/>
              <a:gd name="connsiteY1" fmla="*/ 203200 h 508000"/>
              <a:gd name="connsiteX2" fmla="*/ 365760 w 417149"/>
              <a:gd name="connsiteY2" fmla="*/ 304800 h 508000"/>
              <a:gd name="connsiteX3" fmla="*/ 416560 w 417149"/>
              <a:gd name="connsiteY3" fmla="*/ 508000 h 508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49" h="508000">
                <a:moveTo>
                  <a:pt x="0" y="0"/>
                </a:moveTo>
                <a:cubicBezTo>
                  <a:pt x="15240" y="76200"/>
                  <a:pt x="30480" y="152400"/>
                  <a:pt x="91440" y="203200"/>
                </a:cubicBezTo>
                <a:cubicBezTo>
                  <a:pt x="152400" y="254000"/>
                  <a:pt x="311573" y="254000"/>
                  <a:pt x="365760" y="304800"/>
                </a:cubicBezTo>
                <a:cubicBezTo>
                  <a:pt x="419947" y="355600"/>
                  <a:pt x="418253" y="431800"/>
                  <a:pt x="416560" y="50800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자유형 14"/>
          <p:cNvSpPr/>
          <p:nvPr/>
        </p:nvSpPr>
        <p:spPr>
          <a:xfrm>
            <a:off x="5159896" y="4385871"/>
            <a:ext cx="288031" cy="608044"/>
          </a:xfrm>
          <a:custGeom>
            <a:avLst/>
            <a:gdLst>
              <a:gd name="connsiteX0" fmla="*/ 0 w 417149"/>
              <a:gd name="connsiteY0" fmla="*/ 0 h 508000"/>
              <a:gd name="connsiteX1" fmla="*/ 91440 w 417149"/>
              <a:gd name="connsiteY1" fmla="*/ 203200 h 508000"/>
              <a:gd name="connsiteX2" fmla="*/ 365760 w 417149"/>
              <a:gd name="connsiteY2" fmla="*/ 304800 h 508000"/>
              <a:gd name="connsiteX3" fmla="*/ 416560 w 417149"/>
              <a:gd name="connsiteY3" fmla="*/ 508000 h 508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49" h="508000">
                <a:moveTo>
                  <a:pt x="0" y="0"/>
                </a:moveTo>
                <a:cubicBezTo>
                  <a:pt x="15240" y="76200"/>
                  <a:pt x="30480" y="152400"/>
                  <a:pt x="91440" y="203200"/>
                </a:cubicBezTo>
                <a:cubicBezTo>
                  <a:pt x="152400" y="254000"/>
                  <a:pt x="311573" y="254000"/>
                  <a:pt x="365760" y="304800"/>
                </a:cubicBezTo>
                <a:cubicBezTo>
                  <a:pt x="419947" y="355600"/>
                  <a:pt x="418253" y="431800"/>
                  <a:pt x="416560" y="50800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자유형 11"/>
          <p:cNvSpPr/>
          <p:nvPr/>
        </p:nvSpPr>
        <p:spPr>
          <a:xfrm>
            <a:off x="3855205" y="4303319"/>
            <a:ext cx="152562" cy="728448"/>
          </a:xfrm>
          <a:custGeom>
            <a:avLst/>
            <a:gdLst>
              <a:gd name="connsiteX0" fmla="*/ 0 w 417149"/>
              <a:gd name="connsiteY0" fmla="*/ 0 h 508000"/>
              <a:gd name="connsiteX1" fmla="*/ 91440 w 417149"/>
              <a:gd name="connsiteY1" fmla="*/ 203200 h 508000"/>
              <a:gd name="connsiteX2" fmla="*/ 365760 w 417149"/>
              <a:gd name="connsiteY2" fmla="*/ 304800 h 508000"/>
              <a:gd name="connsiteX3" fmla="*/ 416560 w 417149"/>
              <a:gd name="connsiteY3" fmla="*/ 508000 h 508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49" h="508000">
                <a:moveTo>
                  <a:pt x="0" y="0"/>
                </a:moveTo>
                <a:cubicBezTo>
                  <a:pt x="15240" y="76200"/>
                  <a:pt x="30480" y="152400"/>
                  <a:pt x="91440" y="203200"/>
                </a:cubicBezTo>
                <a:cubicBezTo>
                  <a:pt x="152400" y="254000"/>
                  <a:pt x="311573" y="254000"/>
                  <a:pt x="365760" y="304800"/>
                </a:cubicBezTo>
                <a:cubicBezTo>
                  <a:pt x="419947" y="355600"/>
                  <a:pt x="418253" y="431800"/>
                  <a:pt x="416560" y="50800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ot"/>
            <a:headEnd type="triangle"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>
          <a:xfrm>
            <a:off x="3147060" y="5001287"/>
            <a:ext cx="1906905" cy="387958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rgbClr val="c00000"/>
                </a:solidFill>
                <a:latin typeface="+mj-lt"/>
              </a:rPr>
              <a:t>this</a:t>
            </a:r>
            <a:r>
              <a:rPr lang="ko-KR" altLang="en-US" sz="1000">
                <a:solidFill>
                  <a:srgbClr val="c00000"/>
                </a:solidFill>
                <a:latin typeface="+mj-lt"/>
              </a:rPr>
              <a:t>는 현재 </a:t>
            </a:r>
            <a:r>
              <a:rPr lang="en-US" altLang="ko-KR" sz="1000">
                <a:solidFill>
                  <a:srgbClr val="c00000"/>
                </a:solidFill>
                <a:latin typeface="+mj-lt"/>
              </a:rPr>
              <a:t>img </a:t>
            </a:r>
            <a:r>
              <a:rPr lang="ko-KR" altLang="en-US" sz="1000">
                <a:solidFill>
                  <a:srgbClr val="c00000"/>
                </a:solidFill>
                <a:latin typeface="+mj-lt"/>
              </a:rPr>
              <a:t>태그를 </a:t>
            </a:r>
            <a:endParaRPr lang="ko-KR" altLang="en-US" sz="1000">
              <a:solidFill>
                <a:srgbClr val="c00000"/>
              </a:solidFill>
              <a:latin typeface="+mj-lt"/>
            </a:endParaRPr>
          </a:p>
          <a:p>
            <a:pPr algn="ctr">
              <a:defRPr/>
            </a:pPr>
            <a:r>
              <a:rPr lang="ko-KR" altLang="en-US" sz="1000">
                <a:solidFill>
                  <a:srgbClr val="c00000"/>
                </a:solidFill>
                <a:latin typeface="+mj-lt"/>
              </a:rPr>
              <a:t>가리키는 자바스크립트 키워드</a:t>
            </a:r>
            <a:endParaRPr lang="ko-KR" altLang="en-US" sz="100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5" name="타원 15"/>
          <p:cNvSpPr/>
          <p:nvPr/>
        </p:nvSpPr>
        <p:spPr>
          <a:xfrm>
            <a:off x="3503712" y="4069036"/>
            <a:ext cx="2592288" cy="316835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8"/>
          <p:cNvSpPr txBox="1"/>
          <p:nvPr/>
        </p:nvSpPr>
        <p:spPr>
          <a:xfrm>
            <a:off x="7297015" y="5696876"/>
            <a:ext cx="2235707" cy="442674"/>
          </a:xfrm>
          <a:prstGeom prst="wedgeRoundRectCallout">
            <a:avLst>
              <a:gd name="adj1" fmla="val 3262"/>
              <a:gd name="adj2" fmla="val -1644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이미지에 마우스를 올리면 바나나로</a:t>
            </a:r>
            <a:endParaRPr lang="ko-KR" altLang="en-US" sz="1000"/>
          </a:p>
          <a:p>
            <a:pPr lvl="0">
              <a:defRPr/>
            </a:pPr>
            <a:r>
              <a:rPr lang="ko-KR" altLang="en-US" sz="1000"/>
              <a:t>내리면 다시 사과로 바뀐다</a:t>
            </a:r>
            <a:r>
              <a:rPr lang="en-US" altLang="ko-KR" sz="1000"/>
              <a:t>.</a:t>
            </a:r>
            <a:endParaRPr lang="ko-KR" alt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함수란</a:t>
            </a:r>
            <a:r>
              <a:rPr lang="en-US" altLang="ko-KR"/>
              <a:t>?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목적을 가지고 작성된 코드 블록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데이터 전달받아 처리한 후 결과를 돌려주는</a:t>
            </a:r>
            <a:r>
              <a:rPr lang="en-US" altLang="ko-KR"/>
              <a:t> </a:t>
            </a:r>
            <a:r>
              <a:rPr lang="ko-KR" altLang="en-US"/>
              <a:t>코드 블록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함수 개념</a:t>
            </a:r>
            <a:endParaRPr lang="ko-KR" altLang="en-US"/>
          </a:p>
          <a:p>
            <a:pPr lvl="1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60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함수</a:t>
            </a:r>
            <a:endParaRPr lang="ko-KR" altLang="en-US"/>
          </a:p>
        </p:txBody>
      </p:sp>
      <p:grpSp>
        <p:nvGrpSpPr>
          <p:cNvPr id="5" name="그룹 7"/>
          <p:cNvGrpSpPr/>
          <p:nvPr/>
        </p:nvGrpSpPr>
        <p:grpSpPr>
          <a:xfrm rot="0">
            <a:off x="3899756" y="3251561"/>
            <a:ext cx="4392488" cy="3096344"/>
            <a:chOff x="2483768" y="1844823"/>
            <a:chExt cx="3539208" cy="2486961"/>
          </a:xfrm>
        </p:grpSpPr>
        <p:pic>
          <p:nvPicPr>
            <p:cNvPr id="6" name="_x273410552" descr="EMB0000265ca631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483768" y="1844823"/>
              <a:ext cx="3539208" cy="2486961"/>
            </a:xfrm>
            <a:prstGeom prst="rect">
              <a:avLst/>
            </a:prstGeom>
            <a:noFill/>
          </p:spPr>
        </p:pic>
        <p:sp>
          <p:nvSpPr>
            <p:cNvPr id="7" name="모서리가 둥근 사각형 설명선 4"/>
            <p:cNvSpPr/>
            <p:nvPr/>
          </p:nvSpPr>
          <p:spPr>
            <a:xfrm>
              <a:off x="2951820" y="1969552"/>
              <a:ext cx="1080120" cy="432048"/>
            </a:xfrm>
            <a:prstGeom prst="wedgeRoundRectCallout">
              <a:avLst>
                <a:gd name="adj1" fmla="val -20833"/>
                <a:gd name="adj2" fmla="val 6250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000">
                  <a:solidFill>
                    <a:schemeClr val="tx1"/>
                  </a:solidFill>
                </a:rPr>
                <a:t>애더야 </a:t>
              </a:r>
              <a:endParaRPr lang="ko-KR" altLang="en-US" sz="100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ko-KR" altLang="en-US" sz="1000">
                  <a:solidFill>
                    <a:schemeClr val="tx1"/>
                  </a:solidFill>
                </a:rPr>
                <a:t>더하기 부탁해</a:t>
              </a:r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/>
              <a:t>함수의 구성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marL="0" lvl="0" indent="0">
              <a:buNone/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함수 호출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함수의 코드 실행 요청</a:t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61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함수의 구성과</a:t>
            </a:r>
            <a:r>
              <a:rPr lang="en-US" altLang="ko-KR"/>
              <a:t> </a:t>
            </a:r>
            <a:r>
              <a:rPr lang="ko-KR" altLang="en-US"/>
              <a:t>호출</a:t>
            </a:r>
            <a:endParaRPr lang="ko-KR" altLang="en-US"/>
          </a:p>
        </p:txBody>
      </p:sp>
      <p:grpSp>
        <p:nvGrpSpPr>
          <p:cNvPr id="5" name="그룹 21"/>
          <p:cNvGrpSpPr/>
          <p:nvPr/>
        </p:nvGrpSpPr>
        <p:grpSpPr>
          <a:xfrm rot="0">
            <a:off x="6300945" y="1548437"/>
            <a:ext cx="3363025" cy="2453242"/>
            <a:chOff x="5043276" y="1370497"/>
            <a:chExt cx="3363025" cy="2453242"/>
          </a:xfrm>
        </p:grpSpPr>
        <p:sp>
          <p:nvSpPr>
            <p:cNvPr id="6" name="모서리가 둥근 직사각형 3"/>
            <p:cNvSpPr/>
            <p:nvPr/>
          </p:nvSpPr>
          <p:spPr>
            <a:xfrm>
              <a:off x="5135618" y="1917544"/>
              <a:ext cx="3270683" cy="1505015"/>
            </a:xfrm>
            <a:prstGeom prst="roundRect">
              <a:avLst>
                <a:gd name="adj" fmla="val 2010"/>
              </a:avLst>
            </a:prstGeom>
            <a:ln>
              <a:solidFill>
                <a:schemeClr val="accent1"/>
              </a:solidFill>
            </a:ln>
          </p:spPr>
          <p:txBody>
            <a:bodyPr wrap="square">
              <a:noAutofit/>
            </a:bodyPr>
            <a:lstStyle/>
            <a:p>
              <a:pPr defTabSz="179999" latinLnBrk="0">
                <a:defRPr/>
              </a:pPr>
              <a:r>
                <a:rPr lang="en-US" altLang="ko-KR" b="1">
                  <a:solidFill>
                    <a:srgbClr val="c00000"/>
                  </a:solidFill>
                </a:rPr>
                <a:t>function</a:t>
              </a:r>
              <a:r>
                <a:rPr lang="en-US" altLang="ko-KR"/>
                <a:t> </a:t>
              </a:r>
              <a:r>
                <a:rPr lang="en-US" altLang="ko-KR" b="1">
                  <a:solidFill>
                    <a:srgbClr val="0070c0"/>
                  </a:solidFill>
                </a:rPr>
                <a:t>adder </a:t>
              </a:r>
              <a:r>
                <a:rPr lang="en-US" altLang="ko-KR"/>
                <a:t>( </a:t>
              </a:r>
              <a:r>
                <a:rPr lang="en-US" altLang="ko-KR" b="1">
                  <a:solidFill>
                    <a:srgbClr val="ff5b5b"/>
                  </a:solidFill>
                </a:rPr>
                <a:t>a</a:t>
              </a:r>
              <a:r>
                <a:rPr lang="en-US" altLang="ko-KR"/>
                <a:t>,  </a:t>
              </a:r>
              <a:r>
                <a:rPr lang="en-US" altLang="ko-KR" b="1">
                  <a:solidFill>
                    <a:srgbClr val="ff5b5b"/>
                  </a:solidFill>
                </a:rPr>
                <a:t>b</a:t>
              </a:r>
              <a:r>
                <a:rPr lang="en-US" altLang="ko-KR">
                  <a:solidFill>
                    <a:srgbClr val="ff0000"/>
                  </a:solidFill>
                </a:rPr>
                <a:t> </a:t>
              </a:r>
              <a:r>
                <a:rPr lang="en-US" altLang="ko-KR"/>
                <a:t>) {</a:t>
              </a:r>
              <a:endParaRPr lang="en-US" altLang="ko-KR"/>
            </a:p>
            <a:p>
              <a:pPr defTabSz="179999" latinLnBrk="0">
                <a:defRPr/>
              </a:pPr>
              <a:r>
                <a:rPr lang="en-US" altLang="ko-KR"/>
                <a:t>	let sum;</a:t>
              </a:r>
              <a:endParaRPr lang="en-US" altLang="ko-KR"/>
            </a:p>
            <a:p>
              <a:pPr defTabSz="179999" latinLnBrk="0">
                <a:defRPr/>
              </a:pPr>
              <a:r>
                <a:rPr lang="en-US" altLang="ko-KR"/>
                <a:t>	sum = </a:t>
              </a:r>
              <a:r>
                <a:rPr lang="en-US" altLang="ko-KR">
                  <a:solidFill>
                    <a:srgbClr val="ff5b5b"/>
                  </a:solidFill>
                </a:rPr>
                <a:t>a</a:t>
              </a:r>
              <a:r>
                <a:rPr lang="en-US" altLang="ko-KR"/>
                <a:t> + </a:t>
              </a:r>
              <a:r>
                <a:rPr lang="en-US" altLang="ko-KR">
                  <a:solidFill>
                    <a:srgbClr val="ff5b5b"/>
                  </a:solidFill>
                </a:rPr>
                <a:t>b</a:t>
              </a:r>
              <a:r>
                <a:rPr lang="en-US" altLang="ko-KR"/>
                <a:t>;</a:t>
              </a:r>
              <a:endParaRPr lang="en-US" altLang="ko-KR"/>
            </a:p>
            <a:p>
              <a:pPr defTabSz="179999" latinLnBrk="0">
                <a:defRPr/>
              </a:pPr>
              <a:r>
                <a:rPr lang="en-US" altLang="ko-KR"/>
                <a:t>	</a:t>
              </a:r>
              <a:r>
                <a:rPr lang="en-US" altLang="ko-KR" b="1">
                  <a:solidFill>
                    <a:srgbClr val="c00000"/>
                  </a:solidFill>
                </a:rPr>
                <a:t>return</a:t>
              </a:r>
              <a:r>
                <a:rPr lang="en-US" altLang="ko-KR"/>
                <a:t> </a:t>
              </a:r>
              <a:r>
                <a:rPr lang="en-US" altLang="ko-KR">
                  <a:solidFill>
                    <a:srgbClr val="7030a0"/>
                  </a:solidFill>
                </a:rPr>
                <a:t>sum</a:t>
              </a:r>
              <a:r>
                <a:rPr lang="en-US" altLang="ko-KR"/>
                <a:t>; </a:t>
              </a:r>
              <a:r>
                <a:rPr lang="en-US" altLang="ko-KR">
                  <a:solidFill>
                    <a:srgbClr val="00b050"/>
                  </a:solidFill>
                </a:rPr>
                <a:t>// </a:t>
              </a:r>
              <a:r>
                <a:rPr lang="ko-KR" altLang="en-US">
                  <a:solidFill>
                    <a:srgbClr val="00b050"/>
                  </a:solidFill>
                </a:rPr>
                <a:t>덧셈 합 리턴</a:t>
              </a:r>
              <a:endParaRPr lang="ko-KR" altLang="en-US">
                <a:solidFill>
                  <a:srgbClr val="00b050"/>
                </a:solidFill>
              </a:endParaRPr>
            </a:p>
            <a:p>
              <a:pPr defTabSz="179999" latinLnBrk="0">
                <a:defRPr/>
              </a:pPr>
              <a:r>
                <a:rPr lang="en-US" altLang="ko-KR"/>
                <a:t>}</a:t>
              </a:r>
              <a:endParaRPr lang="ko-KR" altLang="en-US"/>
            </a:p>
          </p:txBody>
        </p:sp>
        <p:sp>
          <p:nvSpPr>
            <p:cNvPr id="7" name="TextBox 16"/>
            <p:cNvSpPr txBox="1"/>
            <p:nvPr/>
          </p:nvSpPr>
          <p:spPr>
            <a:xfrm>
              <a:off x="5043276" y="1385509"/>
              <a:ext cx="734220" cy="23487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000"/>
                <a:t>함수 선언</a:t>
              </a:r>
              <a:endParaRPr lang="en-US" altLang="ko-KR" sz="1000"/>
            </a:p>
          </p:txBody>
        </p:sp>
        <p:sp>
          <p:nvSpPr>
            <p:cNvPr id="8" name="자유형 9"/>
            <p:cNvSpPr/>
            <p:nvPr/>
          </p:nvSpPr>
          <p:spPr>
            <a:xfrm flipH="1">
              <a:off x="7126927" y="1616719"/>
              <a:ext cx="271262" cy="437367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TextBox 18"/>
            <p:cNvSpPr txBox="1"/>
            <p:nvPr/>
          </p:nvSpPr>
          <p:spPr>
            <a:xfrm flipH="1">
              <a:off x="7014777" y="1379893"/>
              <a:ext cx="81545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000"/>
                <a:t>매개 변수 </a:t>
              </a:r>
              <a:endParaRPr lang="ko-KR" altLang="en-US" sz="1000"/>
            </a:p>
          </p:txBody>
        </p:sp>
        <p:sp>
          <p:nvSpPr>
            <p:cNvPr id="10" name="자유형 19"/>
            <p:cNvSpPr/>
            <p:nvPr/>
          </p:nvSpPr>
          <p:spPr>
            <a:xfrm>
              <a:off x="7398188" y="1626771"/>
              <a:ext cx="114381" cy="393447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자유형 22"/>
            <p:cNvSpPr/>
            <p:nvPr/>
          </p:nvSpPr>
          <p:spPr>
            <a:xfrm flipH="1">
              <a:off x="5544130" y="3071891"/>
              <a:ext cx="45719" cy="480378"/>
            </a:xfrm>
            <a:custGeom>
              <a:avLst/>
              <a:gdLst>
                <a:gd name="connsiteX0" fmla="*/ 0 w 584200"/>
                <a:gd name="connsiteY0" fmla="*/ 423333 h 423333"/>
                <a:gd name="connsiteX1" fmla="*/ 186267 w 584200"/>
                <a:gd name="connsiteY1" fmla="*/ 93133 h 423333"/>
                <a:gd name="connsiteX2" fmla="*/ 584200 w 584200"/>
                <a:gd name="connsiteY2" fmla="*/ 0 h 423333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4200" h="423333">
                  <a:moveTo>
                    <a:pt x="0" y="423333"/>
                  </a:moveTo>
                  <a:cubicBezTo>
                    <a:pt x="44450" y="293510"/>
                    <a:pt x="88900" y="163688"/>
                    <a:pt x="186267" y="93133"/>
                  </a:cubicBezTo>
                  <a:cubicBezTo>
                    <a:pt x="283634" y="22578"/>
                    <a:pt x="433917" y="11289"/>
                    <a:pt x="584200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23"/>
            <p:cNvSpPr txBox="1"/>
            <p:nvPr/>
          </p:nvSpPr>
          <p:spPr>
            <a:xfrm>
              <a:off x="5167024" y="3577519"/>
              <a:ext cx="90620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000"/>
                <a:t>반환 키워드</a:t>
              </a:r>
              <a:endParaRPr lang="ko-KR" altLang="en-US" sz="1000"/>
            </a:p>
          </p:txBody>
        </p:sp>
        <p:sp>
          <p:nvSpPr>
            <p:cNvPr id="13" name="TextBox 24"/>
            <p:cNvSpPr txBox="1"/>
            <p:nvPr/>
          </p:nvSpPr>
          <p:spPr>
            <a:xfrm>
              <a:off x="6143285" y="3576446"/>
              <a:ext cx="605760" cy="23468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000"/>
                <a:t>반환 값</a:t>
              </a:r>
              <a:endParaRPr lang="ko-KR" altLang="en-US" sz="1000"/>
            </a:p>
          </p:txBody>
        </p:sp>
        <p:sp>
          <p:nvSpPr>
            <p:cNvPr id="14" name="자유형 25"/>
            <p:cNvSpPr/>
            <p:nvPr/>
          </p:nvSpPr>
          <p:spPr>
            <a:xfrm flipH="1" flipV="1">
              <a:off x="6390077" y="3071891"/>
              <a:ext cx="72008" cy="529955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자유형 26"/>
            <p:cNvSpPr/>
            <p:nvPr/>
          </p:nvSpPr>
          <p:spPr>
            <a:xfrm>
              <a:off x="6380362" y="1616719"/>
              <a:ext cx="81723" cy="399285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TextBox 27"/>
            <p:cNvSpPr txBox="1"/>
            <p:nvPr/>
          </p:nvSpPr>
          <p:spPr>
            <a:xfrm>
              <a:off x="6073226" y="1370497"/>
              <a:ext cx="732970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000"/>
                <a:t>함수 이름</a:t>
              </a:r>
              <a:endParaRPr lang="ko-KR" altLang="en-US" sz="1000"/>
            </a:p>
          </p:txBody>
        </p:sp>
        <p:sp>
          <p:nvSpPr>
            <p:cNvPr id="17" name="자유형 28"/>
            <p:cNvSpPr/>
            <p:nvPr/>
          </p:nvSpPr>
          <p:spPr>
            <a:xfrm>
              <a:off x="5556041" y="1626771"/>
              <a:ext cx="81723" cy="399285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8" name="모서리가 둥근 직사각형 5"/>
          <p:cNvSpPr/>
          <p:nvPr/>
        </p:nvSpPr>
        <p:spPr>
          <a:xfrm>
            <a:off x="2292542" y="2102031"/>
            <a:ext cx="3803458" cy="1147799"/>
          </a:xfrm>
          <a:prstGeom prst="roundRect">
            <a:avLst>
              <a:gd name="adj" fmla="val 6953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79999" latinLnBrk="0">
              <a:defRPr/>
            </a:pP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function </a:t>
            </a:r>
            <a:r>
              <a:rPr lang="ko-KR" altLang="en-US" sz="1600" kern="0">
                <a:solidFill>
                  <a:srgbClr val="000000"/>
                </a:solidFill>
                <a:latin typeface="+mj-ea"/>
                <a:ea typeface="+mj-ea"/>
              </a:rPr>
              <a:t>함수이름</a:t>
            </a: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(arg1, arg2,..., argn) {</a:t>
            </a:r>
            <a:endParaRPr lang="en-US" altLang="ko-KR" sz="1600" kern="0">
              <a:solidFill>
                <a:srgbClr val="000000"/>
              </a:solidFill>
              <a:latin typeface="+mj-ea"/>
              <a:ea typeface="+mj-ea"/>
            </a:endParaRPr>
          </a:p>
          <a:p>
            <a:pPr defTabSz="179999" latinLnBrk="0">
              <a:defRPr/>
            </a:pPr>
            <a:r>
              <a:rPr lang="ko-KR" altLang="en-US" sz="1600" ker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	...</a:t>
            </a:r>
            <a:r>
              <a:rPr lang="ko-KR" altLang="en-US" sz="1600" kern="0">
                <a:solidFill>
                  <a:srgbClr val="000000"/>
                </a:solidFill>
                <a:latin typeface="+mj-ea"/>
                <a:ea typeface="+mj-ea"/>
              </a:rPr>
              <a:t>프로그램 코드</a:t>
            </a: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...</a:t>
            </a:r>
            <a:endParaRPr lang="en-US" altLang="ko-KR" sz="1600" kern="0">
              <a:solidFill>
                <a:srgbClr val="000000"/>
              </a:solidFill>
              <a:latin typeface="+mj-ea"/>
              <a:ea typeface="+mj-ea"/>
            </a:endParaRPr>
          </a:p>
          <a:p>
            <a:pPr defTabSz="179999" latinLnBrk="0">
              <a:defRPr/>
            </a:pP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600" kern="0">
                <a:solidFill>
                  <a:srgbClr val="000000"/>
                </a:solidFill>
                <a:latin typeface="+mj-ea"/>
                <a:ea typeface="+mj-ea"/>
              </a:rPr>
              <a:t>	결과를 리턴하는 </a:t>
            </a: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return </a:t>
            </a:r>
            <a:r>
              <a:rPr lang="ko-KR" altLang="en-US" sz="1600" kern="0">
                <a:solidFill>
                  <a:srgbClr val="000000"/>
                </a:solidFill>
                <a:latin typeface="+mj-ea"/>
                <a:ea typeface="+mj-ea"/>
              </a:rPr>
              <a:t>문</a:t>
            </a:r>
            <a:endParaRPr lang="ko-KR" altLang="en-US" sz="1600" kern="0">
              <a:solidFill>
                <a:srgbClr val="000000"/>
              </a:solidFill>
              <a:latin typeface="+mj-ea"/>
              <a:ea typeface="+mj-ea"/>
            </a:endParaRPr>
          </a:p>
          <a:p>
            <a:pPr defTabSz="179999" latinLnBrk="0">
              <a:defRPr/>
            </a:pP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600" kern="0">
              <a:solidFill>
                <a:srgbClr val="000000"/>
              </a:solidFill>
              <a:latin typeface="+mj-ea"/>
              <a:ea typeface="+mj-ea"/>
            </a:endParaRPr>
          </a:p>
        </p:txBody>
      </p:sp>
      <p:grpSp>
        <p:nvGrpSpPr>
          <p:cNvPr id="19" name="그룹 32"/>
          <p:cNvGrpSpPr/>
          <p:nvPr/>
        </p:nvGrpSpPr>
        <p:grpSpPr>
          <a:xfrm rot="0">
            <a:off x="3029875" y="4497837"/>
            <a:ext cx="6132250" cy="1996516"/>
            <a:chOff x="1958194" y="4529239"/>
            <a:chExt cx="6132250" cy="1996516"/>
          </a:xfrm>
        </p:grpSpPr>
        <p:sp>
          <p:nvSpPr>
            <p:cNvPr id="20" name="TextBox 10"/>
            <p:cNvSpPr txBox="1"/>
            <p:nvPr/>
          </p:nvSpPr>
          <p:spPr>
            <a:xfrm>
              <a:off x="2987824" y="5128685"/>
              <a:ext cx="1780021" cy="29217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400"/>
                <a:t>let n = adder(10, 20); </a:t>
              </a:r>
              <a:endParaRPr lang="ko-KR" altLang="en-US" sz="1400"/>
            </a:p>
          </p:txBody>
        </p:sp>
        <p:sp>
          <p:nvSpPr>
            <p:cNvPr id="21" name="직사각형 11"/>
            <p:cNvSpPr/>
            <p:nvPr/>
          </p:nvSpPr>
          <p:spPr>
            <a:xfrm>
              <a:off x="5900569" y="5109085"/>
              <a:ext cx="2189875" cy="11564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79999" latinLnBrk="0">
                <a:defRPr/>
              </a:pPr>
              <a:r>
                <a:rPr lang="en-US" altLang="ko-KR" sz="1400"/>
                <a:t>function adder(a,  b) {</a:t>
              </a:r>
              <a:endParaRPr lang="en-US" altLang="ko-KR" sz="1400"/>
            </a:p>
            <a:p>
              <a:pPr defTabSz="179999" latinLnBrk="0">
                <a:defRPr/>
              </a:pPr>
              <a:r>
                <a:rPr lang="en-US" altLang="ko-KR" sz="1400"/>
                <a:t>	let sum;</a:t>
              </a:r>
              <a:endParaRPr lang="en-US" altLang="ko-KR" sz="1400"/>
            </a:p>
            <a:p>
              <a:pPr defTabSz="179999" latinLnBrk="0">
                <a:defRPr/>
              </a:pPr>
              <a:r>
                <a:rPr lang="en-US" altLang="ko-KR" sz="1400"/>
                <a:t>	sum = a + b;</a:t>
              </a:r>
              <a:endParaRPr lang="en-US" altLang="ko-KR" sz="1400"/>
            </a:p>
            <a:p>
              <a:pPr defTabSz="179999" latinLnBrk="0">
                <a:defRPr/>
              </a:pPr>
              <a:r>
                <a:rPr lang="en-US" altLang="ko-KR" sz="1400"/>
                <a:t>	return sum; </a:t>
              </a:r>
              <a:endParaRPr lang="en-US" altLang="ko-KR" sz="1400"/>
            </a:p>
            <a:p>
              <a:pPr defTabSz="179999" latinLnBrk="0">
                <a:defRPr/>
              </a:pPr>
              <a:r>
                <a:rPr lang="en-US" altLang="ko-KR" sz="1400"/>
                <a:t>}</a:t>
              </a:r>
              <a:endParaRPr lang="ko-KR" altLang="en-US" sz="1400"/>
            </a:p>
          </p:txBody>
        </p:sp>
        <p:sp>
          <p:nvSpPr>
            <p:cNvPr id="22" name="자유형 12"/>
            <p:cNvSpPr/>
            <p:nvPr/>
          </p:nvSpPr>
          <p:spPr>
            <a:xfrm>
              <a:off x="4461225" y="4749663"/>
              <a:ext cx="2798120" cy="467397"/>
            </a:xfrm>
            <a:custGeom>
              <a:avLst/>
              <a:gdLst>
                <a:gd name="connsiteX0" fmla="*/ 0 w 3342640"/>
                <a:gd name="connsiteY0" fmla="*/ 447077 h 467397"/>
                <a:gd name="connsiteX1" fmla="*/ 1127760 w 3342640"/>
                <a:gd name="connsiteY1" fmla="*/ 37 h 467397"/>
                <a:gd name="connsiteX2" fmla="*/ 3342640 w 3342640"/>
                <a:gd name="connsiteY2" fmla="*/ 467397 h 46739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2640" h="467397">
                  <a:moveTo>
                    <a:pt x="0" y="447077"/>
                  </a:moveTo>
                  <a:cubicBezTo>
                    <a:pt x="285326" y="221863"/>
                    <a:pt x="570653" y="-3350"/>
                    <a:pt x="1127760" y="37"/>
                  </a:cubicBezTo>
                  <a:cubicBezTo>
                    <a:pt x="1684867" y="3424"/>
                    <a:pt x="2513753" y="235410"/>
                    <a:pt x="3342640" y="467397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자유형 13"/>
            <p:cNvSpPr/>
            <p:nvPr/>
          </p:nvSpPr>
          <p:spPr>
            <a:xfrm>
              <a:off x="4676433" y="4708985"/>
              <a:ext cx="2826752" cy="508075"/>
            </a:xfrm>
            <a:custGeom>
              <a:avLst/>
              <a:gdLst>
                <a:gd name="connsiteX0" fmla="*/ 0 w 2733040"/>
                <a:gd name="connsiteY0" fmla="*/ 528395 h 528395"/>
                <a:gd name="connsiteX1" fmla="*/ 1778000 w 2733040"/>
                <a:gd name="connsiteY1" fmla="*/ 75 h 528395"/>
                <a:gd name="connsiteX2" fmla="*/ 2733040 w 2733040"/>
                <a:gd name="connsiteY2" fmla="*/ 497915 h 52839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33040" h="528395">
                  <a:moveTo>
                    <a:pt x="0" y="528395"/>
                  </a:moveTo>
                  <a:cubicBezTo>
                    <a:pt x="661246" y="266775"/>
                    <a:pt x="1322493" y="5155"/>
                    <a:pt x="1778000" y="75"/>
                  </a:cubicBezTo>
                  <a:cubicBezTo>
                    <a:pt x="2233507" y="-5005"/>
                    <a:pt x="2483273" y="246455"/>
                    <a:pt x="2733040" y="497915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자유형 14"/>
            <p:cNvSpPr/>
            <p:nvPr/>
          </p:nvSpPr>
          <p:spPr>
            <a:xfrm>
              <a:off x="3431275" y="5369460"/>
              <a:ext cx="2720629" cy="605596"/>
            </a:xfrm>
            <a:custGeom>
              <a:avLst/>
              <a:gdLst>
                <a:gd name="connsiteX0" fmla="*/ 3362960 w 3362960"/>
                <a:gd name="connsiteY0" fmla="*/ 579120 h 605596"/>
                <a:gd name="connsiteX1" fmla="*/ 568960 w 3362960"/>
                <a:gd name="connsiteY1" fmla="*/ 538480 h 605596"/>
                <a:gd name="connsiteX2" fmla="*/ 0 w 3362960"/>
                <a:gd name="connsiteY2" fmla="*/ 0 h 60559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62960" h="605596">
                  <a:moveTo>
                    <a:pt x="3362960" y="579120"/>
                  </a:moveTo>
                  <a:cubicBezTo>
                    <a:pt x="2246206" y="607060"/>
                    <a:pt x="1129453" y="635000"/>
                    <a:pt x="568960" y="538480"/>
                  </a:cubicBezTo>
                  <a:cubicBezTo>
                    <a:pt x="8467" y="441960"/>
                    <a:pt x="4233" y="220980"/>
                    <a:pt x="0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TextBox 15"/>
            <p:cNvSpPr txBox="1"/>
            <p:nvPr/>
          </p:nvSpPr>
          <p:spPr>
            <a:xfrm>
              <a:off x="4316393" y="5975056"/>
              <a:ext cx="342166" cy="26495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>
                  <a:solidFill>
                    <a:srgbClr val="c00000"/>
                  </a:solidFill>
                </a:rPr>
                <a:t>30</a:t>
              </a:r>
              <a:endParaRPr lang="ko-KR" altLang="en-US" sz="1200">
                <a:solidFill>
                  <a:srgbClr val="c00000"/>
                </a:solidFill>
              </a:endParaRPr>
            </a:p>
          </p:txBody>
        </p:sp>
        <p:sp>
          <p:nvSpPr>
            <p:cNvPr id="26" name="오른쪽 화살표 4"/>
            <p:cNvSpPr/>
            <p:nvPr/>
          </p:nvSpPr>
          <p:spPr>
            <a:xfrm>
              <a:off x="5336444" y="5184931"/>
              <a:ext cx="314113" cy="153889"/>
            </a:xfrm>
            <a:prstGeom prst="rightArrow">
              <a:avLst>
                <a:gd name="adj1" fmla="val 50000"/>
                <a:gd name="adj2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TextBox 29"/>
            <p:cNvSpPr txBox="1"/>
            <p:nvPr/>
          </p:nvSpPr>
          <p:spPr>
            <a:xfrm>
              <a:off x="5225046" y="5282573"/>
              <a:ext cx="47452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000"/>
                <a:t>호출</a:t>
              </a:r>
              <a:endParaRPr lang="ko-KR" altLang="en-US" sz="1000"/>
            </a:p>
          </p:txBody>
        </p:sp>
        <p:sp>
          <p:nvSpPr>
            <p:cNvPr id="28" name="직사각형 6"/>
            <p:cNvSpPr/>
            <p:nvPr/>
          </p:nvSpPr>
          <p:spPr>
            <a:xfrm>
              <a:off x="5699573" y="4529239"/>
              <a:ext cx="392248" cy="3675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>
                  <a:sym typeface="Wingdings 2"/>
                </a:rPr>
                <a:t></a:t>
              </a:r>
              <a:endParaRPr lang="ko-KR" altLang="en-US"/>
            </a:p>
          </p:txBody>
        </p:sp>
        <p:sp>
          <p:nvSpPr>
            <p:cNvPr id="29" name="직사각형 7"/>
            <p:cNvSpPr/>
            <p:nvPr/>
          </p:nvSpPr>
          <p:spPr>
            <a:xfrm>
              <a:off x="7376040" y="5509194"/>
              <a:ext cx="392181" cy="3593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>
                  <a:sym typeface="Wingdings 2"/>
                </a:rPr>
                <a:t></a:t>
              </a:r>
              <a:endParaRPr lang="ko-KR" altLang="en-US"/>
            </a:p>
          </p:txBody>
        </p:sp>
        <p:sp>
          <p:nvSpPr>
            <p:cNvPr id="30" name="직사각형 8"/>
            <p:cNvSpPr/>
            <p:nvPr/>
          </p:nvSpPr>
          <p:spPr>
            <a:xfrm>
              <a:off x="5072459" y="5702820"/>
              <a:ext cx="3910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>
                  <a:sym typeface="Wingdings 2"/>
                </a:rPr>
                <a:t></a:t>
              </a:r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489352" y="6258217"/>
              <a:ext cx="886688" cy="2675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>
                  <a:solidFill>
                    <a:srgbClr val="0070c0"/>
                  </a:solidFill>
                </a:rPr>
                <a:t>함수 코드</a:t>
              </a:r>
              <a:endParaRPr lang="ko-KR" altLang="en-US" sz="1200">
                <a:solidFill>
                  <a:srgbClr val="0070c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58194" y="5159463"/>
              <a:ext cx="102963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>
                  <a:solidFill>
                    <a:srgbClr val="0070c0"/>
                  </a:solidFill>
                </a:rPr>
                <a:t>함수 호출문</a:t>
              </a:r>
              <a:endParaRPr lang="ko-KR" altLang="en-US" sz="1200">
                <a:solidFill>
                  <a:srgbClr val="0070c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62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예제 </a:t>
            </a:r>
            <a:r>
              <a:rPr lang="en-US" altLang="ko-KR"/>
              <a:t>6–22 adder() </a:t>
            </a:r>
            <a:r>
              <a:rPr lang="ko-KR" altLang="en-US"/>
              <a:t>함수 작성 및 호출 </a:t>
            </a:r>
            <a:endParaRPr lang="ko-KR" altLang="en-US"/>
          </a:p>
        </p:txBody>
      </p:sp>
      <p:sp>
        <p:nvSpPr>
          <p:cNvPr id="5" name="직사각형 3"/>
          <p:cNvSpPr/>
          <p:nvPr/>
        </p:nvSpPr>
        <p:spPr>
          <a:xfrm>
            <a:off x="2201287" y="1452121"/>
            <a:ext cx="4752528" cy="47848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400"/>
              <a:t>&lt;!DOCTYPE html&gt;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&lt;html&gt;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&lt;head&gt;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&lt;meta charset=</a:t>
            </a: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/>
              <a:t>utf-8</a:t>
            </a: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/>
              <a:t>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&lt;title&gt;</a:t>
            </a:r>
            <a:r>
              <a:rPr lang="ko-KR" altLang="en-US" sz="1400"/>
              <a:t>함수</a:t>
            </a:r>
            <a:r>
              <a:rPr lang="en-US" altLang="ko-KR" sz="1400"/>
              <a:t>&lt;/title&gt;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&lt;script&gt;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 b="1"/>
              <a:t>function adder(a, b) { </a:t>
            </a:r>
            <a:r>
              <a:rPr lang="en-US" altLang="ko-KR" sz="1400"/>
              <a:t>// </a:t>
            </a:r>
            <a:r>
              <a:rPr lang="ko-KR" altLang="en-US" sz="1400"/>
              <a:t>함수 작성</a:t>
            </a:r>
            <a:endParaRPr lang="ko-KR" altLang="en-US" sz="1400"/>
          </a:p>
          <a:p>
            <a:pPr defTabSz="179999">
              <a:defRPr/>
            </a:pPr>
            <a:r>
              <a:rPr lang="en-US" altLang="ko-KR" sz="1400"/>
              <a:t>	let sum;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sum = a + b;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 b="1"/>
              <a:t>	return sum;</a:t>
            </a:r>
            <a:endParaRPr lang="en-US" altLang="ko-KR" sz="1400" b="1"/>
          </a:p>
          <a:p>
            <a:pPr defTabSz="179999">
              <a:defRPr/>
            </a:pPr>
            <a:r>
              <a:rPr lang="en-US" altLang="ko-KR" sz="1400"/>
              <a:t>}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&lt;/script&gt;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&lt;/head&gt;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&lt;body&gt;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&lt;h3&gt;</a:t>
            </a:r>
            <a:r>
              <a:rPr lang="ko-KR" altLang="en-US" sz="1400"/>
              <a:t>함수 </a:t>
            </a:r>
            <a:r>
              <a:rPr lang="en-US" altLang="ko-KR" sz="1400"/>
              <a:t>adder()&lt;/h3&gt;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&lt;hr&gt;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&lt;script&gt;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 b="1"/>
              <a:t>	let n = adder(24567, 98374);</a:t>
            </a:r>
            <a:r>
              <a:rPr lang="en-US" altLang="ko-KR" sz="1400"/>
              <a:t> // </a:t>
            </a:r>
            <a:r>
              <a:rPr lang="ko-KR" altLang="en-US" sz="1400"/>
              <a:t>함수 호출</a:t>
            </a:r>
            <a:endParaRPr lang="ko-KR" altLang="en-US" sz="1400"/>
          </a:p>
          <a:p>
            <a:pPr defTabSz="179999">
              <a:defRPr/>
            </a:pPr>
            <a:r>
              <a:rPr lang="en-US" altLang="ko-KR" sz="1400"/>
              <a:t>	document.write("24567 + 98374</a:t>
            </a:r>
            <a:r>
              <a:rPr lang="ko-KR" altLang="en-US" sz="1400"/>
              <a:t>는 </a:t>
            </a:r>
            <a:r>
              <a:rPr lang="en-US" altLang="ko-KR" sz="1400"/>
              <a:t>"</a:t>
            </a:r>
            <a:r>
              <a:rPr lang="ko-KR" altLang="en-US" sz="1400"/>
              <a:t> </a:t>
            </a:r>
            <a:r>
              <a:rPr lang="en-US" altLang="ko-KR" sz="1400"/>
              <a:t>+ n + "&lt;br&gt;");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&lt;/script&gt;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&lt;/body&gt;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&lt;/html&gt;</a:t>
            </a:r>
            <a:endParaRPr lang="ko-KR" altLang="en-US" sz="1400"/>
          </a:p>
        </p:txBody>
      </p:sp>
      <p:pic>
        <p:nvPicPr>
          <p:cNvPr id="6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49758" y="1932365"/>
            <a:ext cx="3322615" cy="233424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 fontScale="92500" lnSpcReduction="10000"/>
          </a:bodyPr>
          <a:lstStyle/>
          <a:p>
            <a:pPr lvl="0">
              <a:defRPr/>
            </a:pPr>
            <a:r>
              <a:rPr lang="ko-KR" altLang="en-US"/>
              <a:t>대표적인 자바스크립트 함수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eval() </a:t>
            </a:r>
            <a:r>
              <a:rPr lang="ko-KR" altLang="en-US"/>
              <a:t>함수</a:t>
            </a:r>
            <a:endParaRPr lang="ko-KR" altLang="en-US"/>
          </a:p>
          <a:p>
            <a:pPr marL="685800" lvl="2" indent="0">
              <a:buNone/>
              <a:defRPr/>
            </a:pPr>
            <a:r>
              <a:rPr lang="ko-KR" altLang="en-US"/>
              <a:t>예</a:t>
            </a:r>
            <a:r>
              <a:rPr lang="en-US" altLang="ko-KR"/>
              <a:t>) let res = eval("2*3+4*6"); // res</a:t>
            </a:r>
            <a:r>
              <a:rPr lang="ko-KR" altLang="en-US"/>
              <a:t>는 </a:t>
            </a:r>
            <a:r>
              <a:rPr lang="en-US" altLang="ko-KR"/>
              <a:t>30 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parseInt() </a:t>
            </a:r>
            <a:r>
              <a:rPr lang="ko-KR" altLang="en-US"/>
              <a:t>함수</a:t>
            </a:r>
            <a:endParaRPr lang="ko-KR" altLang="en-US"/>
          </a:p>
          <a:p>
            <a:pPr marL="685800" lvl="2" indent="0">
              <a:buNone/>
              <a:defRPr/>
            </a:pPr>
            <a:r>
              <a:rPr lang="ko-KR" altLang="en-US"/>
              <a:t>예</a:t>
            </a:r>
            <a:r>
              <a:rPr lang="en-US" altLang="ko-KR"/>
              <a:t>) let l = parseInt("32"); // "32"</a:t>
            </a:r>
            <a:r>
              <a:rPr lang="ko-KR" altLang="en-US"/>
              <a:t>를 </a:t>
            </a:r>
            <a:r>
              <a:rPr lang="en-US" altLang="ko-KR"/>
              <a:t>10</a:t>
            </a:r>
            <a:r>
              <a:rPr lang="ko-KR" altLang="en-US"/>
              <a:t>진수로 변환</a:t>
            </a:r>
            <a:r>
              <a:rPr lang="en-US" altLang="ko-KR"/>
              <a:t>, </a:t>
            </a:r>
            <a:r>
              <a:rPr lang="ko-KR" altLang="en-US"/>
              <a:t>정수 </a:t>
            </a:r>
            <a:r>
              <a:rPr lang="en-US" altLang="ko-KR"/>
              <a:t>32 </a:t>
            </a:r>
            <a:r>
              <a:rPr lang="ko-KR" altLang="en-US"/>
              <a:t>리턴</a:t>
            </a:r>
            <a:endParaRPr lang="ko-KR" altLang="en-US"/>
          </a:p>
          <a:p>
            <a:pPr marL="685800" lvl="2" indent="0">
              <a:buNone/>
              <a:defRPr/>
            </a:pPr>
            <a:r>
              <a:rPr lang="en-US" altLang="ko-KR"/>
              <a:t>     let n = parseInt("0x32"); // "0x32"</a:t>
            </a:r>
            <a:r>
              <a:rPr lang="ko-KR" altLang="en-US"/>
              <a:t>를 </a:t>
            </a:r>
            <a:r>
              <a:rPr lang="en-US" altLang="ko-KR"/>
              <a:t>16</a:t>
            </a:r>
            <a:r>
              <a:rPr lang="ko-KR" altLang="en-US"/>
              <a:t>진수로 해석</a:t>
            </a:r>
            <a:r>
              <a:rPr lang="en-US" altLang="ko-KR"/>
              <a:t>, </a:t>
            </a:r>
            <a:r>
              <a:rPr lang="ko-KR" altLang="en-US"/>
              <a:t>정수 </a:t>
            </a:r>
            <a:r>
              <a:rPr lang="en-US" altLang="ko-KR"/>
              <a:t>50 </a:t>
            </a:r>
            <a:r>
              <a:rPr lang="ko-KR" altLang="en-US"/>
              <a:t>리턴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isNaN() </a:t>
            </a:r>
            <a:r>
              <a:rPr lang="ko-KR" altLang="en-US"/>
              <a:t>함수</a:t>
            </a:r>
            <a:endParaRPr lang="ko-KR" altLang="en-US"/>
          </a:p>
          <a:p>
            <a:pPr marL="685800" lvl="2" indent="0">
              <a:buNone/>
              <a:defRPr/>
            </a:pPr>
            <a:r>
              <a:rPr lang="ko-KR" altLang="en-US"/>
              <a:t>예</a:t>
            </a:r>
            <a:r>
              <a:rPr lang="en-US" altLang="ko-KR"/>
              <a:t>) isNaN(32) // false </a:t>
            </a:r>
            <a:r>
              <a:rPr lang="ko-KR" altLang="en-US"/>
              <a:t>리턴</a:t>
            </a:r>
            <a:r>
              <a:rPr lang="en-US" altLang="ko-KR"/>
              <a:t>. </a:t>
            </a:r>
            <a:r>
              <a:rPr lang="ko-KR" altLang="en-US"/>
              <a:t>숫자이므로</a:t>
            </a:r>
            <a:endParaRPr lang="ko-KR" altLang="en-US"/>
          </a:p>
          <a:p>
            <a:pPr marL="685800" lvl="2" indent="0">
              <a:buNone/>
              <a:defRPr/>
            </a:pPr>
            <a:r>
              <a:rPr lang="en-US" altLang="ko-KR"/>
              <a:t>     isNaN('32') // false </a:t>
            </a:r>
            <a:r>
              <a:rPr lang="ko-KR" altLang="en-US"/>
              <a:t>리턴</a:t>
            </a:r>
            <a:r>
              <a:rPr lang="en-US" altLang="ko-KR"/>
              <a:t>. </a:t>
            </a:r>
            <a:r>
              <a:rPr lang="ko-KR" altLang="en-US"/>
              <a:t>숫자 값의 문자열이므로</a:t>
            </a:r>
            <a:endParaRPr lang="ko-KR" altLang="en-US"/>
          </a:p>
          <a:p>
            <a:pPr marL="685800" lvl="2" indent="0">
              <a:buNone/>
              <a:defRPr/>
            </a:pPr>
            <a:r>
              <a:rPr lang="en-US" altLang="ko-KR"/>
              <a:t>     isNaN("32") // false </a:t>
            </a:r>
            <a:r>
              <a:rPr lang="ko-KR" altLang="en-US"/>
              <a:t>리턴</a:t>
            </a:r>
            <a:r>
              <a:rPr lang="en-US" altLang="ko-KR"/>
              <a:t>.</a:t>
            </a:r>
            <a:r>
              <a:rPr lang="ko-KR" altLang="en-US"/>
              <a:t> 숫자 값의 문자열이므로</a:t>
            </a:r>
            <a:endParaRPr lang="ko-KR" altLang="en-US"/>
          </a:p>
          <a:p>
            <a:pPr marL="685800" lvl="2" indent="0">
              <a:buNone/>
              <a:defRPr/>
            </a:pPr>
            <a:r>
              <a:rPr lang="en-US" altLang="ko-KR"/>
              <a:t> 	 isNaN("hello") // true </a:t>
            </a:r>
            <a:r>
              <a:rPr lang="ko-KR" altLang="en-US"/>
              <a:t>리턴</a:t>
            </a:r>
            <a:r>
              <a:rPr lang="en-US" altLang="ko-KR"/>
              <a:t>. </a:t>
            </a:r>
            <a:r>
              <a:rPr lang="ko-KR" altLang="en-US"/>
              <a:t>숫자가 아니므로</a:t>
            </a:r>
            <a:endParaRPr lang="ko-KR" altLang="en-US"/>
          </a:p>
          <a:p>
            <a:pPr lvl="1"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63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자바스크립트에서 제공하는 전역 함수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64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자바스크립트에서 제공하는 전역 함수</a:t>
            </a:r>
            <a:endParaRPr lang="ko-KR" altLang="en-US"/>
          </a:p>
        </p:txBody>
      </p:sp>
      <p:pic>
        <p:nvPicPr>
          <p:cNvPr id="5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1315" y="2378891"/>
            <a:ext cx="9788768" cy="2978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65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예제 </a:t>
            </a:r>
            <a:r>
              <a:rPr lang="en-US" altLang="ko-KR"/>
              <a:t>6–23 eval(),</a:t>
            </a:r>
            <a:r>
              <a:rPr lang="ko-KR" altLang="en-US"/>
              <a:t> </a:t>
            </a:r>
            <a:r>
              <a:rPr lang="en-US" altLang="ko-KR"/>
              <a:t>parseInt(), isNaN()</a:t>
            </a:r>
            <a:endParaRPr lang="en-US" altLang="ko-KR"/>
          </a:p>
        </p:txBody>
      </p:sp>
      <p:pic>
        <p:nvPicPr>
          <p:cNvPr id="5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92651" y="1253558"/>
            <a:ext cx="2919455" cy="2771634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6" name="직사각형 4"/>
          <p:cNvSpPr/>
          <p:nvPr/>
        </p:nvSpPr>
        <p:spPr>
          <a:xfrm>
            <a:off x="1420043" y="1255771"/>
            <a:ext cx="5256584" cy="52097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200"/>
              <a:t>&lt;!DOCTYPE 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&lt;head&gt;&lt;meta charset=</a:t>
            </a: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200"/>
              <a:t>utf-8</a:t>
            </a: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200"/>
              <a:t>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&lt;title&gt;</a:t>
            </a:r>
            <a:r>
              <a:rPr lang="ko-KR" altLang="en-US" sz="1200"/>
              <a:t>자바스크립트 전역함수</a:t>
            </a:r>
            <a:r>
              <a:rPr lang="en-US" altLang="ko-KR" sz="1200"/>
              <a:t>&lt;/title&gt;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&lt;script&gt;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function evalParseIntIsNaN() {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let </a:t>
            </a:r>
            <a:r>
              <a:rPr lang="en-US" altLang="ko-KR" sz="1200" b="1"/>
              <a:t>res = eval("2*3+4*6");</a:t>
            </a:r>
            <a:r>
              <a:rPr lang="en-US" altLang="ko-KR" sz="1200"/>
              <a:t> // res</a:t>
            </a:r>
            <a:r>
              <a:rPr lang="ko-KR" altLang="en-US" sz="1200"/>
              <a:t>는 </a:t>
            </a:r>
            <a:r>
              <a:rPr lang="en-US" altLang="ko-KR" sz="1200"/>
              <a:t>30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document.write("eval(\"2*3+4*6\")</a:t>
            </a:r>
            <a:r>
              <a:rPr lang="ko-KR" altLang="en-US" sz="1200"/>
              <a:t>는 </a:t>
            </a:r>
            <a:r>
              <a:rPr lang="en-US" altLang="ko-KR" sz="1200"/>
              <a:t>"</a:t>
            </a:r>
            <a:r>
              <a:rPr lang="ko-KR" altLang="en-US" sz="1200"/>
              <a:t> </a:t>
            </a:r>
            <a:r>
              <a:rPr lang="en-US" altLang="ko-KR" sz="1200"/>
              <a:t>+ res + "&lt;br&gt;");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let </a:t>
            </a:r>
            <a:r>
              <a:rPr lang="en-US" altLang="ko-KR" sz="1200" b="1"/>
              <a:t>m = parseInt("32");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/>
              <a:t>	document.write("parseInt(\"32\")</a:t>
            </a:r>
            <a:r>
              <a:rPr lang="ko-KR" altLang="en-US" sz="1200"/>
              <a:t>는 </a:t>
            </a:r>
            <a:r>
              <a:rPr lang="en-US" altLang="ko-KR" sz="1200"/>
              <a:t>"</a:t>
            </a:r>
            <a:r>
              <a:rPr lang="ko-KR" altLang="en-US" sz="1200"/>
              <a:t> </a:t>
            </a:r>
            <a:r>
              <a:rPr lang="en-US" altLang="ko-KR" sz="1200"/>
              <a:t>+ m + "&lt;br&gt;");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let </a:t>
            </a:r>
            <a:r>
              <a:rPr lang="en-US" altLang="ko-KR" sz="1200" b="1"/>
              <a:t>n = parseInt("0x32");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/>
              <a:t>	document.write("parseInt(\"0x32\")</a:t>
            </a:r>
            <a:r>
              <a:rPr lang="ko-KR" altLang="en-US" sz="1200"/>
              <a:t>는 </a:t>
            </a:r>
            <a:r>
              <a:rPr lang="en-US" altLang="ko-KR" sz="1200"/>
              <a:t>"</a:t>
            </a:r>
            <a:r>
              <a:rPr lang="ko-KR" altLang="en-US" sz="1200"/>
              <a:t> </a:t>
            </a:r>
            <a:r>
              <a:rPr lang="en-US" altLang="ko-KR" sz="1200"/>
              <a:t>+ n + "&lt;br&gt;&lt;br&gt;");</a:t>
            </a:r>
            <a:endParaRPr lang="en-US" altLang="ko-KR" sz="1200"/>
          </a:p>
          <a:p>
            <a:pPr defTabSz="179999">
              <a:defRPr/>
            </a:pPr>
            <a:endParaRPr lang="ko-KR" altLang="en-US" sz="1200"/>
          </a:p>
          <a:p>
            <a:pPr defTabSz="179999">
              <a:defRPr/>
            </a:pPr>
            <a:r>
              <a:rPr lang="en-US" altLang="ko-KR" sz="1200"/>
              <a:t>	// "hello"</a:t>
            </a:r>
            <a:r>
              <a:rPr lang="ko-KR" altLang="en-US" sz="1200"/>
              <a:t>는 정수로 변환할 수 없으므로 </a:t>
            </a:r>
            <a:r>
              <a:rPr lang="en-US" altLang="ko-KR" sz="1200"/>
              <a:t>parseInt("hello")</a:t>
            </a:r>
            <a:r>
              <a:rPr lang="ko-KR" altLang="en-US" sz="1200"/>
              <a:t>는 </a:t>
            </a:r>
            <a:r>
              <a:rPr lang="en-US" altLang="ko-KR" sz="1200"/>
              <a:t>NaN </a:t>
            </a:r>
            <a:r>
              <a:rPr lang="ko-KR" altLang="en-US" sz="1200"/>
              <a:t>리턴</a:t>
            </a:r>
            <a:endParaRPr lang="ko-KR" altLang="en-US" sz="1200"/>
          </a:p>
          <a:p>
            <a:pPr defTabSz="179999">
              <a:defRPr/>
            </a:pPr>
            <a:r>
              <a:rPr lang="en-US" altLang="ko-KR" sz="1200"/>
              <a:t>	</a:t>
            </a:r>
            <a:r>
              <a:rPr lang="en-US" altLang="ko-KR" sz="1200" b="1"/>
              <a:t>n = parseInt("hello"); 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/>
              <a:t>	if(</a:t>
            </a:r>
            <a:r>
              <a:rPr lang="en-US" altLang="ko-KR" sz="1200" b="1"/>
              <a:t>isNaN(n)</a:t>
            </a:r>
            <a:r>
              <a:rPr lang="en-US" altLang="ko-KR" sz="1200"/>
              <a:t>) // true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	document.write("hello</a:t>
            </a:r>
            <a:r>
              <a:rPr lang="ko-KR" altLang="en-US" sz="1200"/>
              <a:t>는 숫자가 아닙니다</a:t>
            </a:r>
            <a:r>
              <a:rPr lang="en-US" altLang="ko-KR" sz="1200"/>
              <a:t>.");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}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&lt;/script&gt;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&lt;h3&gt;eval(), parseInt(), isNaN()&lt;/h3&gt;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&lt;hr&gt;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&lt;script&gt;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evalParseIntIsNaN();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&lt;/script&gt;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&lt;/html&gt;</a:t>
            </a:r>
            <a:endParaRPr lang="ko-KR" altLang="en-US" sz="120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66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예제 </a:t>
            </a:r>
            <a:r>
              <a:rPr lang="en-US" altLang="ko-KR"/>
              <a:t>6–24 </a:t>
            </a:r>
            <a:r>
              <a:rPr lang="ko-KR" altLang="en-US"/>
              <a:t>구구단 출력 함수 만들기</a:t>
            </a:r>
            <a:endParaRPr lang="ko-KR" altLang="en-US"/>
          </a:p>
        </p:txBody>
      </p:sp>
      <p:pic>
        <p:nvPicPr>
          <p:cNvPr id="5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14683" y="1411824"/>
            <a:ext cx="3377240" cy="174509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37970" y="3201904"/>
            <a:ext cx="2356682" cy="3204661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7" name="직사각형 3"/>
          <p:cNvSpPr/>
          <p:nvPr/>
        </p:nvSpPr>
        <p:spPr>
          <a:xfrm>
            <a:off x="1321124" y="1401704"/>
            <a:ext cx="5072894" cy="50337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200"/>
              <a:t>&lt;!DOCTYPE 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&lt;meta charset=</a:t>
            </a: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200"/>
              <a:t>utf-8</a:t>
            </a: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200"/>
              <a:t>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&lt;title&gt;</a:t>
            </a:r>
            <a:r>
              <a:rPr lang="ko-KR" altLang="en-US" sz="1200"/>
              <a:t>함수 만들기</a:t>
            </a:r>
            <a:r>
              <a:rPr lang="en-US" altLang="ko-KR" sz="1200"/>
              <a:t>&lt;/title&gt;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&lt;script&gt;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 b="1"/>
              <a:t>function gugudan(n) { </a:t>
            </a:r>
            <a:r>
              <a:rPr lang="en-US" altLang="ko-KR" sz="1200"/>
              <a:t>// </a:t>
            </a:r>
            <a:r>
              <a:rPr lang="ko-KR" altLang="en-US" sz="1200"/>
              <a:t>함수 작성</a:t>
            </a:r>
            <a:endParaRPr lang="ko-KR" altLang="en-US" sz="1200"/>
          </a:p>
          <a:p>
            <a:pPr defTabSz="179999">
              <a:defRPr/>
            </a:pPr>
            <a:r>
              <a:rPr lang="en-US" altLang="ko-KR" sz="1200" b="1"/>
              <a:t>	let</a:t>
            </a:r>
            <a:r>
              <a:rPr lang="ko-KR" altLang="en-US" sz="1200" b="1"/>
              <a:t> </a:t>
            </a:r>
            <a:r>
              <a:rPr lang="en-US" altLang="ko-KR" sz="1200" b="1"/>
              <a:t>m = parseInt(n); </a:t>
            </a:r>
            <a:r>
              <a:rPr lang="en-US" altLang="ko-KR" sz="1200"/>
              <a:t>// </a:t>
            </a:r>
            <a:r>
              <a:rPr lang="ko-KR" altLang="en-US" sz="1200"/>
              <a:t>문자열 </a:t>
            </a:r>
            <a:r>
              <a:rPr lang="en-US" altLang="ko-KR" sz="1200"/>
              <a:t>n</a:t>
            </a:r>
            <a:r>
              <a:rPr lang="ko-KR" altLang="en-US" sz="1200"/>
              <a:t>을 숫자로 바꿈</a:t>
            </a:r>
            <a:endParaRPr lang="ko-KR" altLang="en-US" sz="1200"/>
          </a:p>
          <a:p>
            <a:pPr defTabSz="179999">
              <a:defRPr/>
            </a:pPr>
            <a:r>
              <a:rPr lang="en-US" altLang="ko-KR" sz="1200" b="1"/>
              <a:t>	if(isNaN(m) || m &lt; 1 || m &gt; 9) { 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/>
              <a:t>		alert("</a:t>
            </a:r>
            <a:r>
              <a:rPr lang="ko-KR" altLang="en-US" sz="1200"/>
              <a:t>잘못입력하셨습니다</a:t>
            </a:r>
            <a:r>
              <a:rPr lang="en-US" altLang="ko-KR" sz="1200"/>
              <a:t>.");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 b="1"/>
              <a:t>	</a:t>
            </a:r>
            <a:r>
              <a:rPr lang="en-US" altLang="ko-KR" sz="1200"/>
              <a:t>	return;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}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for(let i=1; i&lt;=9; i++) { // i</a:t>
            </a:r>
            <a:r>
              <a:rPr lang="ko-KR" altLang="en-US" sz="1200"/>
              <a:t>는 </a:t>
            </a:r>
            <a:r>
              <a:rPr lang="en-US" altLang="ko-KR" sz="1200"/>
              <a:t>1~9</a:t>
            </a:r>
            <a:r>
              <a:rPr lang="ko-KR" altLang="en-US" sz="1200"/>
              <a:t>까지 반복 </a:t>
            </a:r>
            <a:endParaRPr lang="ko-KR" altLang="en-US" sz="1200"/>
          </a:p>
          <a:p>
            <a:pPr defTabSz="179999">
              <a:defRPr/>
            </a:pPr>
            <a:r>
              <a:rPr lang="it-IT" altLang="ko-KR" sz="1200"/>
              <a:t>		document.write(m + "x" + i + "=" + m*i + "&lt;br&gt;");</a:t>
            </a:r>
            <a:endParaRPr lang="it-IT" altLang="ko-KR" sz="1200"/>
          </a:p>
          <a:p>
            <a:pPr defTabSz="179999">
              <a:defRPr/>
            </a:pPr>
            <a:r>
              <a:rPr lang="en-US" altLang="ko-KR" sz="1200"/>
              <a:t>	}  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}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&lt;/script&gt;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&lt;h3&gt;</a:t>
            </a:r>
            <a:r>
              <a:rPr lang="ko-KR" altLang="en-US" sz="1200"/>
              <a:t>구구단 출력 함수 만들기</a:t>
            </a:r>
            <a:r>
              <a:rPr lang="en-US" altLang="ko-KR" sz="1200"/>
              <a:t>&lt;/h3&gt;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&lt;hr&gt;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&lt;script&gt;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let</a:t>
            </a:r>
            <a:r>
              <a:rPr lang="ko-KR" altLang="en-US" sz="1200"/>
              <a:t> </a:t>
            </a:r>
            <a:r>
              <a:rPr lang="en-US" altLang="ko-KR" sz="1200"/>
              <a:t>n = prompt("</a:t>
            </a:r>
            <a:r>
              <a:rPr lang="ko-KR" altLang="en-US" sz="1200"/>
              <a:t>구구단 몇 단을 원하세요</a:t>
            </a:r>
            <a:r>
              <a:rPr lang="en-US" altLang="ko-KR" sz="1200"/>
              <a:t>", ""); // n</a:t>
            </a:r>
            <a:r>
              <a:rPr lang="ko-KR" altLang="en-US" sz="1200"/>
              <a:t>은 문자열</a:t>
            </a:r>
            <a:endParaRPr lang="ko-KR" altLang="en-US" sz="1200"/>
          </a:p>
          <a:p>
            <a:pPr defTabSz="179999">
              <a:defRPr/>
            </a:pPr>
            <a:r>
              <a:rPr lang="en-US" altLang="ko-KR" sz="1200"/>
              <a:t>	gugudan(n); // </a:t>
            </a:r>
            <a:r>
              <a:rPr lang="ko-KR" altLang="en-US" sz="1200"/>
              <a:t>함수 호출</a:t>
            </a:r>
            <a:endParaRPr lang="ko-KR" altLang="en-US" sz="1200"/>
          </a:p>
          <a:p>
            <a:pPr defTabSz="179999">
              <a:defRPr/>
            </a:pPr>
            <a:r>
              <a:rPr lang="en-US" altLang="ko-KR" sz="1200"/>
              <a:t>&lt;/script&gt;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&lt;/html&gt;</a:t>
            </a:r>
            <a:endParaRPr lang="ko-KR" altLang="en-US" sz="1200">
              <a:latin typeface="+mj-lt"/>
            </a:endParaRPr>
          </a:p>
        </p:txBody>
      </p:sp>
      <p:sp>
        <p:nvSpPr>
          <p:cNvPr id="8" name="모서리가 둥근 사각형 설명선 11"/>
          <p:cNvSpPr/>
          <p:nvPr/>
        </p:nvSpPr>
        <p:spPr>
          <a:xfrm>
            <a:off x="4047331" y="2995572"/>
            <a:ext cx="1433872" cy="433427"/>
          </a:xfrm>
          <a:prstGeom prst="wedgeRoundRectCallout">
            <a:avLst>
              <a:gd name="adj1" fmla="val -60744"/>
              <a:gd name="adj2" fmla="val -4227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n</a:t>
            </a:r>
            <a:r>
              <a:rPr lang="ko-KR" altLang="en-US" sz="1000">
                <a:solidFill>
                  <a:schemeClr val="tx1"/>
                </a:solidFill>
              </a:rPr>
              <a:t>이</a:t>
            </a:r>
            <a:r>
              <a:rPr lang="en-US" altLang="ko-KR" sz="1000">
                <a:solidFill>
                  <a:schemeClr val="tx1"/>
                </a:solidFill>
              </a:rPr>
              <a:t> 1~9</a:t>
            </a:r>
            <a:r>
              <a:rPr lang="ko-KR" altLang="en-US" sz="1000">
                <a:solidFill>
                  <a:schemeClr val="tx1"/>
                </a:solidFill>
              </a:rPr>
              <a:t>사이의 숫자가 아닌 경우 처리</a:t>
            </a:r>
            <a:endParaRPr lang="ko-KR" altLang="en-US" sz="10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Thanks</a:t>
            </a:r>
            <a:endParaRPr lang="en-US" altLang="ko-KR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B08FFF47-F7C8-4417-B66B-1876CACD7C6F}" type="slidenum">
              <a:rPr kumimoji="0" lang="en-US" altLang="en-US" sz="1100" b="0" i="0" u="none" strike="noStrike" kern="1200" cap="none" spc="0" normalizeH="0" baseline="0">
                <a:solidFill>
                  <a:srgbClr val="000000"/>
                </a:solidFill>
                <a:latin typeface="Segoe UI Semibold"/>
                <a:ea typeface="맑은 고딕"/>
                <a:cs typeface="Segoe UI Semibold"/>
              </a:rPr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8</a:t>
            </a:fld>
            <a:endParaRPr kumimoji="0" lang="en-US" altLang="en-US" sz="1100" b="0" i="0" u="none" strike="noStrike" kern="1200" cap="none" spc="0" normalizeH="0" baseline="0">
              <a:solidFill>
                <a:srgbClr val="000000"/>
              </a:solidFill>
              <a:latin typeface="Segoe UI Semibold"/>
              <a:ea typeface="맑은 고딕"/>
              <a:cs typeface="Segoe UI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특징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&lt;head&gt;&lt;/head&gt;</a:t>
            </a:r>
            <a:r>
              <a:rPr lang="ko-KR" altLang="en-US"/>
              <a:t>나 </a:t>
            </a:r>
            <a:r>
              <a:rPr lang="en-US" altLang="ko-KR"/>
              <a:t>&lt;body&gt;&lt;/body&gt; </a:t>
            </a:r>
            <a:r>
              <a:rPr lang="ko-KR" altLang="en-US"/>
              <a:t>내 어디든 가능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웹 페이지 내에 여러 번 삽입 가능</a:t>
            </a:r>
            <a:endParaRPr lang="ko-KR" altLang="en-US"/>
          </a:p>
          <a:p>
            <a:pPr lvl="1"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&lt;script&gt;&lt;/script&gt; </a:t>
            </a:r>
            <a:r>
              <a:rPr lang="ko-KR" altLang="en-US"/>
              <a:t>태그에 자바스크립트 작성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예제 </a:t>
            </a:r>
            <a:r>
              <a:rPr lang="en-US" altLang="ko-KR"/>
              <a:t>6-2 &lt;script&gt;</a:t>
            </a:r>
            <a:r>
              <a:rPr lang="ko-KR" altLang="en-US"/>
              <a:t>태그에 자바스크립트코드작성</a:t>
            </a:r>
            <a:endParaRPr lang="ko-KR" altLang="en-US"/>
          </a:p>
        </p:txBody>
      </p:sp>
      <p:grpSp>
        <p:nvGrpSpPr>
          <p:cNvPr id="14" name="그룹 15"/>
          <p:cNvGrpSpPr/>
          <p:nvPr/>
        </p:nvGrpSpPr>
        <p:grpSpPr>
          <a:xfrm rot="0">
            <a:off x="6908795" y="1745195"/>
            <a:ext cx="2930342" cy="3367610"/>
            <a:chOff x="5766146" y="1900713"/>
            <a:chExt cx="2930342" cy="3367610"/>
          </a:xfrm>
        </p:grpSpPr>
        <p:pic>
          <p:nvPicPr>
            <p:cNvPr id="15" name="그림 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766146" y="1900713"/>
              <a:ext cx="1972336" cy="2275772"/>
            </a:xfrm>
            <a:prstGeom prst="rect">
              <a:avLst/>
            </a:prstGeom>
            <a:ln w="6350">
              <a:solidFill>
                <a:srgbClr val="2379bf"/>
              </a:solidFill>
            </a:ln>
          </p:spPr>
        </p:pic>
        <p:pic>
          <p:nvPicPr>
            <p:cNvPr id="16" name="그림 1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724152" y="2992551"/>
              <a:ext cx="1972336" cy="2275772"/>
            </a:xfrm>
            <a:prstGeom prst="rect">
              <a:avLst/>
            </a:prstGeom>
            <a:ln w="6350">
              <a:solidFill>
                <a:srgbClr val="2379bf"/>
              </a:solidFill>
            </a:ln>
          </p:spPr>
        </p:pic>
      </p:grpSp>
      <p:sp>
        <p:nvSpPr>
          <p:cNvPr id="17" name="직사각형 3"/>
          <p:cNvSpPr/>
          <p:nvPr/>
        </p:nvSpPr>
        <p:spPr>
          <a:xfrm>
            <a:off x="1898225" y="1289066"/>
            <a:ext cx="4752528" cy="4785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400"/>
              <a:t>&lt;!DOCTYPE html&gt;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&lt;html&gt;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&lt;head&gt;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&lt;meta charset="utf-8"&gt;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&lt;title&gt;script </a:t>
            </a:r>
            <a:r>
              <a:rPr lang="ko-KR" altLang="en-US" sz="1400"/>
              <a:t>태그에 자바스크립트 작성</a:t>
            </a:r>
            <a:r>
              <a:rPr lang="en-US" altLang="ko-KR" sz="1400"/>
              <a:t>&lt;/title&gt;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&lt;script&gt;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 b="1"/>
              <a:t>function over(obj) {</a:t>
            </a:r>
            <a:endParaRPr lang="en-US" altLang="ko-KR" sz="1400" b="1"/>
          </a:p>
          <a:p>
            <a:pPr defTabSz="179999">
              <a:defRPr/>
            </a:pPr>
            <a:r>
              <a:rPr lang="en-US" altLang="ko-KR" sz="1400"/>
              <a:t>	obj.src="media/banana.png";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}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 b="1"/>
              <a:t>function out(obj) {</a:t>
            </a:r>
            <a:endParaRPr lang="en-US" altLang="ko-KR" sz="1400" b="1"/>
          </a:p>
          <a:p>
            <a:pPr defTabSz="179999">
              <a:defRPr/>
            </a:pPr>
            <a:r>
              <a:rPr lang="en-US" altLang="ko-KR" sz="1400"/>
              <a:t>	obj.src="media/apple.png";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}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&lt;/script&gt;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&lt;/head&gt;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&lt;body&gt;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&lt;h3&gt;</a:t>
            </a:r>
            <a:r>
              <a:rPr lang="ko-KR" altLang="en-US" sz="1400"/>
              <a:t>마우스 올려 보세요</a:t>
            </a:r>
            <a:r>
              <a:rPr lang="en-US" altLang="ko-KR" sz="1400"/>
              <a:t>&lt;/h3&gt;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&lt;hr&gt;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&lt;img src="media/apple.png" alt="</a:t>
            </a:r>
            <a:r>
              <a:rPr lang="ko-KR" altLang="en-US" sz="1400"/>
              <a:t>이미지</a:t>
            </a:r>
            <a:r>
              <a:rPr lang="en-US" altLang="ko-KR" sz="1400"/>
              <a:t>" 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		</a:t>
            </a:r>
            <a:r>
              <a:rPr lang="en-US" altLang="ko-KR" sz="1400" b="1"/>
              <a:t>onmouseover="over(this)"</a:t>
            </a:r>
            <a:endParaRPr lang="en-US" altLang="ko-KR" sz="1400" b="1"/>
          </a:p>
          <a:p>
            <a:pPr defTabSz="179999">
              <a:defRPr/>
            </a:pPr>
            <a:r>
              <a:rPr lang="en-US" altLang="ko-KR" sz="1400"/>
              <a:t>			</a:t>
            </a:r>
            <a:r>
              <a:rPr lang="en-US" altLang="ko-KR" sz="1400" b="1"/>
              <a:t>onmouseout="out(this)"</a:t>
            </a:r>
            <a:r>
              <a:rPr lang="en-US" altLang="ko-KR" sz="1400"/>
              <a:t>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&lt;/body&gt;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&lt;/html&gt;</a:t>
            </a:r>
            <a:endParaRPr lang="ko-KR" altLang="en-US" sz="1400"/>
          </a:p>
        </p:txBody>
      </p:sp>
      <p:sp>
        <p:nvSpPr>
          <p:cNvPr id="18" name="자유형 9"/>
          <p:cNvSpPr/>
          <p:nvPr/>
        </p:nvSpPr>
        <p:spPr>
          <a:xfrm>
            <a:off x="4634529" y="5401079"/>
            <a:ext cx="1224136" cy="864096"/>
          </a:xfrm>
          <a:custGeom>
            <a:avLst/>
            <a:gdLst>
              <a:gd name="connsiteX0" fmla="*/ 0 w 417149"/>
              <a:gd name="connsiteY0" fmla="*/ 0 h 508000"/>
              <a:gd name="connsiteX1" fmla="*/ 91440 w 417149"/>
              <a:gd name="connsiteY1" fmla="*/ 203200 h 508000"/>
              <a:gd name="connsiteX2" fmla="*/ 365760 w 417149"/>
              <a:gd name="connsiteY2" fmla="*/ 304800 h 508000"/>
              <a:gd name="connsiteX3" fmla="*/ 416560 w 417149"/>
              <a:gd name="connsiteY3" fmla="*/ 508000 h 508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49" h="508000">
                <a:moveTo>
                  <a:pt x="0" y="0"/>
                </a:moveTo>
                <a:cubicBezTo>
                  <a:pt x="15240" y="76200"/>
                  <a:pt x="30480" y="152400"/>
                  <a:pt x="91440" y="203200"/>
                </a:cubicBezTo>
                <a:cubicBezTo>
                  <a:pt x="152400" y="254000"/>
                  <a:pt x="311573" y="254000"/>
                  <a:pt x="365760" y="304800"/>
                </a:cubicBezTo>
                <a:cubicBezTo>
                  <a:pt x="419947" y="355600"/>
                  <a:pt x="418253" y="431800"/>
                  <a:pt x="416560" y="50800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>
          <a:xfrm>
            <a:off x="4844813" y="6185739"/>
            <a:ext cx="1878330" cy="40011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rgbClr val="c00000"/>
                </a:solidFill>
                <a:latin typeface="+mj-lt"/>
              </a:rPr>
              <a:t>this</a:t>
            </a:r>
            <a:r>
              <a:rPr lang="ko-KR" altLang="en-US" sz="1000">
                <a:solidFill>
                  <a:srgbClr val="c00000"/>
                </a:solidFill>
                <a:latin typeface="+mj-lt"/>
              </a:rPr>
              <a:t>는 현재 </a:t>
            </a:r>
            <a:r>
              <a:rPr lang="en-US" altLang="ko-KR" sz="1000">
                <a:solidFill>
                  <a:srgbClr val="c00000"/>
                </a:solidFill>
                <a:latin typeface="+mj-lt"/>
              </a:rPr>
              <a:t>img </a:t>
            </a:r>
            <a:r>
              <a:rPr lang="ko-KR" altLang="en-US" sz="1000">
                <a:solidFill>
                  <a:srgbClr val="c00000"/>
                </a:solidFill>
                <a:latin typeface="+mj-lt"/>
              </a:rPr>
              <a:t>태그를 </a:t>
            </a:r>
            <a:endParaRPr lang="ko-KR" altLang="en-US" sz="1000">
              <a:solidFill>
                <a:srgbClr val="c00000"/>
              </a:solidFill>
              <a:latin typeface="+mj-lt"/>
            </a:endParaRPr>
          </a:p>
          <a:p>
            <a:pPr algn="ctr">
              <a:defRPr/>
            </a:pPr>
            <a:r>
              <a:rPr lang="ko-KR" altLang="en-US" sz="1000">
                <a:solidFill>
                  <a:srgbClr val="c00000"/>
                </a:solidFill>
                <a:latin typeface="+mj-lt"/>
              </a:rPr>
              <a:t>가리키는 자바스크립트키워드</a:t>
            </a:r>
            <a:endParaRPr lang="ko-KR" altLang="en-US" sz="100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20" name="자유형 12"/>
          <p:cNvSpPr/>
          <p:nvPr/>
        </p:nvSpPr>
        <p:spPr>
          <a:xfrm>
            <a:off x="3338385" y="2448750"/>
            <a:ext cx="1440160" cy="2745021"/>
          </a:xfrm>
          <a:custGeom>
            <a:avLst/>
            <a:gdLst>
              <a:gd name="connsiteX0" fmla="*/ 1127760 w 1336061"/>
              <a:gd name="connsiteY0" fmla="*/ 2356220 h 2356220"/>
              <a:gd name="connsiteX1" fmla="*/ 1249680 w 1336061"/>
              <a:gd name="connsiteY1" fmla="*/ 232780 h 2356220"/>
              <a:gd name="connsiteX2" fmla="*/ 0 w 1336061"/>
              <a:gd name="connsiteY2" fmla="*/ 151500 h 235622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6061" h="2356220">
                <a:moveTo>
                  <a:pt x="1127760" y="2356220"/>
                </a:moveTo>
                <a:cubicBezTo>
                  <a:pt x="1282700" y="1478226"/>
                  <a:pt x="1437640" y="600233"/>
                  <a:pt x="1249680" y="232780"/>
                </a:cubicBezTo>
                <a:cubicBezTo>
                  <a:pt x="1061720" y="-134673"/>
                  <a:pt x="530860" y="8413"/>
                  <a:pt x="0" y="15150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olid"/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 Box 9"/>
          <p:cNvSpPr txBox="1">
            <a:spLocks noChangeArrowheads="1"/>
          </p:cNvSpPr>
          <p:nvPr/>
        </p:nvSpPr>
        <p:spPr>
          <a:xfrm>
            <a:off x="4692413" y="2541833"/>
            <a:ext cx="1230630" cy="389962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rgbClr val="c00000"/>
                </a:solidFill>
                <a:latin typeface="+mj-lt"/>
              </a:rPr>
              <a:t>obj</a:t>
            </a:r>
            <a:r>
              <a:rPr lang="ko-KR" altLang="en-US" sz="1000">
                <a:solidFill>
                  <a:srgbClr val="c00000"/>
                </a:solidFill>
                <a:latin typeface="+mj-lt"/>
              </a:rPr>
              <a:t>는 전달받은 </a:t>
            </a:r>
            <a:endParaRPr lang="ko-KR" altLang="en-US" sz="1000">
              <a:solidFill>
                <a:srgbClr val="c00000"/>
              </a:solidFill>
              <a:latin typeface="+mj-lt"/>
            </a:endParaRPr>
          </a:p>
          <a:p>
            <a:pPr algn="ctr">
              <a:defRPr/>
            </a:pPr>
            <a:r>
              <a:rPr lang="en-US" altLang="ko-KR" sz="1000">
                <a:solidFill>
                  <a:srgbClr val="c00000"/>
                </a:solidFill>
                <a:latin typeface="+mj-lt"/>
              </a:rPr>
              <a:t>img </a:t>
            </a:r>
            <a:r>
              <a:rPr lang="ko-KR" altLang="en-US" sz="1000">
                <a:solidFill>
                  <a:srgbClr val="c00000"/>
                </a:solidFill>
                <a:latin typeface="+mj-lt"/>
              </a:rPr>
              <a:t>태그를 가리킴</a:t>
            </a:r>
            <a:endParaRPr lang="ko-KR" altLang="en-US" sz="1000">
              <a:solidFill>
                <a:srgbClr val="c00000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자바스크립트 코드 파일 저장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확장자 </a:t>
            </a:r>
            <a:r>
              <a:rPr lang="en-US" altLang="ko-KR"/>
              <a:t>.js </a:t>
            </a:r>
            <a:r>
              <a:rPr lang="ko-KR" altLang="en-US"/>
              <a:t>파일에 저장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&lt;script&gt; </a:t>
            </a:r>
            <a:r>
              <a:rPr lang="ko-KR" altLang="en-US"/>
              <a:t>태그 없이 자바스크립트 코드만 저장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여러 웹 페이지에서 불러 사용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웹 페이지마다 자바스크립트 코드 작성 중복 불필요</a:t>
            </a:r>
            <a:endParaRPr lang="ko-KR" altLang="en-US"/>
          </a:p>
          <a:p>
            <a:pPr lvl="2">
              <a:defRPr/>
            </a:pPr>
            <a:r>
              <a:rPr lang="en-US" altLang="ko-KR"/>
              <a:t>&lt;script&gt; </a:t>
            </a:r>
            <a:r>
              <a:rPr lang="ko-KR" altLang="en-US"/>
              <a:t>태그의 </a:t>
            </a:r>
            <a:r>
              <a:rPr lang="en-US" altLang="ko-KR"/>
              <a:t>src </a:t>
            </a:r>
            <a:r>
              <a:rPr lang="ko-KR" altLang="en-US"/>
              <a:t>속성으로 파일을 불러 사용</a:t>
            </a:r>
            <a:endParaRPr lang="ko-KR" altLang="en-US"/>
          </a:p>
          <a:p>
            <a:pPr lvl="1"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자바스크립트 코드를 별도 파일에 작성</a:t>
            </a:r>
            <a:endParaRPr lang="ko-KR" altLang="en-US"/>
          </a:p>
        </p:txBody>
      </p:sp>
      <p:sp>
        <p:nvSpPr>
          <p:cNvPr id="5" name="직사각형 7"/>
          <p:cNvSpPr/>
          <p:nvPr/>
        </p:nvSpPr>
        <p:spPr>
          <a:xfrm>
            <a:off x="1567336" y="5332292"/>
            <a:ext cx="6840760" cy="818953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latinLnBrk="0">
              <a:defRPr/>
            </a:pP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&lt;script </a:t>
            </a:r>
            <a:r>
              <a:rPr lang="en-US" altLang="ko-KR" sz="1600" b="1" kern="0">
                <a:solidFill>
                  <a:srgbClr val="000000"/>
                </a:solidFill>
                <a:latin typeface="+mj-ea"/>
                <a:ea typeface="+mj-ea"/>
              </a:rPr>
              <a:t>src=“</a:t>
            </a:r>
            <a:r>
              <a:rPr lang="ko-KR" altLang="en-US" sz="1600" b="1" kern="0">
                <a:solidFill>
                  <a:srgbClr val="000000"/>
                </a:solidFill>
                <a:latin typeface="+mj-ea"/>
                <a:ea typeface="+mj-ea"/>
              </a:rPr>
              <a:t>파일이름</a:t>
            </a:r>
            <a:r>
              <a:rPr lang="en-US" altLang="ko-KR" sz="1600" b="1" kern="0">
                <a:solidFill>
                  <a:srgbClr val="000000"/>
                </a:solidFill>
                <a:latin typeface="+mj-ea"/>
                <a:ea typeface="+mj-ea"/>
              </a:rPr>
              <a:t>.js”</a:t>
            </a: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endParaRPr lang="en-US" altLang="ko-KR" sz="16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latinLnBrk="0">
              <a:defRPr/>
            </a:pPr>
            <a:r>
              <a:rPr lang="ko-KR" altLang="en-US" sz="1600" kern="0">
                <a:solidFill>
                  <a:srgbClr val="000000"/>
                </a:solidFill>
                <a:latin typeface="+mj-ea"/>
                <a:ea typeface="+mj-ea"/>
              </a:rPr>
              <a:t>    </a:t>
            </a: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// HTML5</a:t>
            </a:r>
            <a:r>
              <a:rPr lang="ko-KR" altLang="en-US" sz="1600" kern="0">
                <a:solidFill>
                  <a:srgbClr val="000000"/>
                </a:solidFill>
                <a:latin typeface="+mj-ea"/>
                <a:ea typeface="+mj-ea"/>
              </a:rPr>
              <a:t>부터 이곳에 자바스크립트 코드 추가 작성하면 </a:t>
            </a:r>
            <a:r>
              <a:rPr lang="ko-KR" altLang="en-US" sz="1600" kern="0">
                <a:solidFill>
                  <a:srgbClr val="ff0000"/>
                </a:solidFill>
                <a:latin typeface="+mj-ea"/>
                <a:ea typeface="+mj-ea"/>
              </a:rPr>
              <a:t>안 됨</a:t>
            </a:r>
            <a:endParaRPr lang="ko-KR" altLang="en-US" sz="1600" kern="0">
              <a:solidFill>
                <a:srgbClr val="ff0000"/>
              </a:solidFill>
              <a:latin typeface="+mj-ea"/>
              <a:ea typeface="+mj-ea"/>
            </a:endParaRPr>
          </a:p>
          <a:p>
            <a:pPr marL="190500" latinLnBrk="0">
              <a:defRPr/>
            </a:pP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&lt;/script&gt;</a:t>
            </a:r>
            <a:endParaRPr lang="ko-KR" altLang="en-US" sz="1600" kern="0" spc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Segoe UI"/>
        <a:ea typeface="맑은 고딕"/>
        <a:cs typeface=""/>
      </a:majorFont>
      <a:minorFont>
        <a:latin typeface="Segoe UI Light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3837</ep:Words>
  <ep:PresentationFormat>와이드스크린(16:9)</ep:PresentationFormat>
  <ep:Paragraphs>1116</ep:Paragraphs>
  <ep:Slides>67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ep:HeadingPairs>
  <ep:TitlesOfParts>
    <vt:vector size="68" baseType="lpstr">
      <vt:lpstr>Office 테마</vt:lpstr>
      <vt:lpstr>23-1학기 네트워크 프로그래밍 06. 자바스크립트 언어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Thanks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2013-06-10T01:40:48.000</dcterms:created>
  <dc:creator>김영호</dc:creator>
  <cp:lastModifiedBy>user</cp:lastModifiedBy>
  <dcterms:modified xsi:type="dcterms:W3CDTF">2023-04-12T00:19:12.838</dcterms:modified>
  <cp:revision>699</cp:revision>
  <dc:title>Rigidle : Aiding 3D Object Rigid Transformation with Device using Handle-bar Metaphor</dc:title>
  <cp:version/>
</cp:coreProperties>
</file>